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98" r:id="rId2"/>
    <p:sldId id="547" r:id="rId3"/>
    <p:sldId id="539" r:id="rId4"/>
    <p:sldId id="540" r:id="rId5"/>
    <p:sldId id="548" r:id="rId6"/>
    <p:sldId id="529" r:id="rId7"/>
    <p:sldId id="541" r:id="rId8"/>
    <p:sldId id="311" r:id="rId9"/>
    <p:sldId id="542" r:id="rId10"/>
    <p:sldId id="543" r:id="rId11"/>
    <p:sldId id="544" r:id="rId12"/>
    <p:sldId id="545" r:id="rId13"/>
    <p:sldId id="546" r:id="rId14"/>
    <p:sldId id="535" r:id="rId15"/>
  </p:sldIdLst>
  <p:sldSz cx="9144000" cy="514826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М. Сладкова" initials="НМ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33CCCC"/>
    <a:srgbClr val="BE9C5E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535" autoAdjust="0"/>
  </p:normalViewPr>
  <p:slideViewPr>
    <p:cSldViewPr snapToGrid="0" snapToObjects="1">
      <p:cViewPr>
        <p:scale>
          <a:sx n="63" d="100"/>
          <a:sy n="63" d="100"/>
        </p:scale>
        <p:origin x="-2184" y="-97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E6D2E3BD-731F-46A0-BE3D-2035AA28C73E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9838"/>
            <a:ext cx="59499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34914F03-9DC9-470C-9FCA-D5DE5DA7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14F03-9DC9-470C-9FCA-D5DE5DA73D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7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413" y="1327150"/>
            <a:ext cx="6359525" cy="358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744378" y="10080073"/>
            <a:ext cx="2864517" cy="53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57" tIns="45478" rIns="90957" bIns="45478" anchor="b"/>
          <a:lstStyle/>
          <a:p>
            <a:pPr algn="r"/>
            <a:fld id="{A83D89C2-57B0-4B29-B597-C8E4ABF0CF6A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9300"/>
            <a:ext cx="7772400" cy="1103540"/>
          </a:xfrm>
        </p:spPr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50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A80F-09AF-42B6-A6BE-A29F44C0BAC9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5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2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8CF4-A591-422F-9118-C9D63E8B5D0E}" type="datetime1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723A-F450-4734-BDB3-93B3054415AF}" type="datetime1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9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" descr="1-03.jpg">
            <a:extLst>
              <a:ext uri="{FF2B5EF4-FFF2-40B4-BE49-F238E27FC236}">
                <a16:creationId xmlns:a16="http://schemas.microsoft.com/office/drawing/2014/main" xmlns="" id="{3AC4B88F-7D59-46F3-A8A0-7DDF90AA0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8263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2240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1C253F-9247-4DFA-8787-A856A4042E00}" type="datetime1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2240"/>
            <a:ext cx="2895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7114" y="4762240"/>
            <a:ext cx="2133600" cy="2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977"/>
            <a:ext cx="3008313" cy="8723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9"/>
            <a:ext cx="5111750" cy="4393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1F8D-365C-420D-BD69-3FC7AE2D7AE1}" type="datetime1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7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3786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8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2"/>
            <a:ext cx="54864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F3E7-B12D-4F43-A7B3-D7294667508F}" type="datetime1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9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81B8-F7D4-45E1-A425-E27D94CCE707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7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2076"/>
            <a:ext cx="2057400" cy="3461968"/>
          </a:xfrm>
        </p:spPr>
        <p:txBody>
          <a:bodyPr vert="eaVert"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2076"/>
            <a:ext cx="6019800" cy="3461968"/>
          </a:xfrm>
        </p:spPr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25CB-2C83-4970-92ED-4433566A9AEE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53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7156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715670"/>
            <a:ext cx="9144000" cy="0"/>
          </a:xfrm>
          <a:prstGeom prst="line">
            <a:avLst/>
          </a:prstGeom>
          <a:ln w="28575" cap="rnd">
            <a:solidFill>
              <a:srgbClr val="EA4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02896" y="4840668"/>
            <a:ext cx="2133600" cy="274097"/>
          </a:xfrm>
        </p:spPr>
        <p:txBody>
          <a:bodyPr/>
          <a:lstStyle/>
          <a:p>
            <a:fld id="{6ED49878-F213-48A8-92D8-D5D7D313649B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 preferRelativeResize="0"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14"/>
                    </a14:imgEffect>
                    <a14:imgEffect>
                      <a14:saturation sat="3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27025"/>
            <a:ext cx="864000" cy="6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2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557343" y="247879"/>
            <a:ext cx="5444931" cy="246691"/>
          </a:xfrm>
        </p:spPr>
        <p:txBody>
          <a:bodyPr/>
          <a:lstStyle>
            <a:lvl1pPr algn="l">
              <a:defRPr kern="1200">
                <a:solidFill>
                  <a:srgbClr val="125C3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23768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557343" y="247879"/>
            <a:ext cx="5444931" cy="246691"/>
          </a:xfrm>
        </p:spPr>
        <p:txBody>
          <a:bodyPr/>
          <a:lstStyle>
            <a:lvl1pPr algn="l">
              <a:defRPr kern="1200">
                <a:solidFill>
                  <a:srgbClr val="125C3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361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00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20362"/>
            <a:ext cx="8229600" cy="858044"/>
          </a:xfrm>
        </p:spPr>
        <p:txBody>
          <a:bodyPr/>
          <a:lstStyle>
            <a:lvl1pPr algn="l">
              <a:defRPr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1264"/>
            <a:ext cx="8229600" cy="3397615"/>
          </a:xfrm>
        </p:spPr>
        <p:txBody>
          <a:bodyPr/>
          <a:lstStyle>
            <a:lvl1pPr>
              <a:defRPr>
                <a:latin typeface="Play" panose="020B0000000000000000" pitchFamily="34" charset="0"/>
              </a:defRPr>
            </a:lvl1pPr>
            <a:lvl2pPr>
              <a:defRPr>
                <a:latin typeface="Play" panose="020B0000000000000000" pitchFamily="34" charset="0"/>
              </a:defRPr>
            </a:lvl2pPr>
            <a:lvl3pPr>
              <a:defRPr>
                <a:latin typeface="Play" panose="020B0000000000000000" pitchFamily="34" charset="0"/>
              </a:defRPr>
            </a:lvl3pPr>
            <a:lvl4pPr>
              <a:defRPr>
                <a:latin typeface="Play" panose="020B0000000000000000" pitchFamily="34" charset="0"/>
              </a:defRPr>
            </a:lvl4pPr>
            <a:lvl5pPr>
              <a:defRPr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B583BEBA-F41E-4819-9E0A-075420B9A7DD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5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00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08742"/>
            <a:ext cx="8229600" cy="616857"/>
          </a:xfrm>
        </p:spPr>
        <p:txBody>
          <a:bodyPr>
            <a:normAutofit/>
          </a:bodyPr>
          <a:lstStyle>
            <a:lvl1pPr algn="l">
              <a:defRPr sz="3600"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2973279"/>
          </a:xfrm>
        </p:spPr>
        <p:txBody>
          <a:bodyPr>
            <a:normAutofit/>
          </a:bodyPr>
          <a:lstStyle>
            <a:lvl1pPr>
              <a:defRPr sz="2800">
                <a:latin typeface="Play" panose="020B0000000000000000" pitchFamily="34" charset="0"/>
              </a:defRPr>
            </a:lvl1pPr>
            <a:lvl2pPr>
              <a:defRPr sz="2400">
                <a:latin typeface="Play" panose="020B0000000000000000" pitchFamily="34" charset="0"/>
              </a:defRPr>
            </a:lvl2pPr>
            <a:lvl3pPr>
              <a:defRPr sz="2000">
                <a:latin typeface="Play" panose="020B0000000000000000" pitchFamily="34" charset="0"/>
              </a:defRPr>
            </a:lvl3pPr>
            <a:lvl4pPr>
              <a:defRPr sz="1800">
                <a:latin typeface="Play" panose="020B0000000000000000" pitchFamily="34" charset="0"/>
              </a:defRPr>
            </a:lvl4pPr>
            <a:lvl5pPr>
              <a:defRPr sz="1800"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3307E228-FC4C-4DEA-B1D1-641400D71294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5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1356" r="40382" b="78905"/>
          <a:stretch/>
        </p:blipFill>
        <p:spPr>
          <a:xfrm rot="16200000">
            <a:off x="-2071031" y="2067037"/>
            <a:ext cx="5148266" cy="101419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198" y="164011"/>
            <a:ext cx="7406641" cy="616857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625600"/>
            <a:ext cx="7406640" cy="2973279"/>
          </a:xfrm>
        </p:spPr>
        <p:txBody>
          <a:bodyPr>
            <a:normAutofit/>
          </a:bodyPr>
          <a:lstStyle>
            <a:lvl1pPr>
              <a:defRPr sz="2800">
                <a:latin typeface="Play" panose="020B0000000000000000" pitchFamily="34" charset="0"/>
              </a:defRPr>
            </a:lvl1pPr>
            <a:lvl2pPr>
              <a:defRPr sz="2400">
                <a:latin typeface="Play" panose="020B0000000000000000" pitchFamily="34" charset="0"/>
              </a:defRPr>
            </a:lvl2pPr>
            <a:lvl3pPr>
              <a:defRPr sz="2000">
                <a:latin typeface="Play" panose="020B0000000000000000" pitchFamily="34" charset="0"/>
              </a:defRPr>
            </a:lvl3pPr>
            <a:lvl4pPr>
              <a:defRPr sz="1800">
                <a:latin typeface="Play" panose="020B0000000000000000" pitchFamily="34" charset="0"/>
              </a:defRPr>
            </a:lvl4pPr>
            <a:lvl5pPr>
              <a:defRPr sz="1800"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8B88733C-1F8F-4382-A7F7-786D1BEE4E72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0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1356" r="40382" b="78905"/>
          <a:stretch/>
        </p:blipFill>
        <p:spPr>
          <a:xfrm rot="16200000">
            <a:off x="-2498734" y="2067037"/>
            <a:ext cx="5148266" cy="101419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198" y="164011"/>
            <a:ext cx="7406641" cy="616857"/>
          </a:xfrm>
        </p:spPr>
        <p:txBody>
          <a:bodyPr>
            <a:normAutofit/>
          </a:bodyPr>
          <a:lstStyle>
            <a:lvl1pPr algn="l">
              <a:defRPr sz="3600"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625600"/>
            <a:ext cx="7406640" cy="2973279"/>
          </a:xfrm>
        </p:spPr>
        <p:txBody>
          <a:bodyPr>
            <a:normAutofit/>
          </a:bodyPr>
          <a:lstStyle>
            <a:lvl1pPr>
              <a:defRPr sz="2800">
                <a:latin typeface="Play" panose="020B0000000000000000" pitchFamily="34" charset="0"/>
              </a:defRPr>
            </a:lvl1pPr>
            <a:lvl2pPr>
              <a:defRPr sz="2400">
                <a:latin typeface="Play" panose="020B0000000000000000" pitchFamily="34" charset="0"/>
              </a:defRPr>
            </a:lvl2pPr>
            <a:lvl3pPr>
              <a:defRPr sz="2000">
                <a:latin typeface="Play" panose="020B0000000000000000" pitchFamily="34" charset="0"/>
              </a:defRPr>
            </a:lvl3pPr>
            <a:lvl4pPr>
              <a:defRPr sz="1800">
                <a:latin typeface="Play" panose="020B0000000000000000" pitchFamily="34" charset="0"/>
              </a:defRPr>
            </a:lvl4pPr>
            <a:lvl5pPr>
              <a:defRPr sz="1800"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146577C7-551B-4848-998E-476A38DFA5BB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Изображение 11">
            <a:extLst>
              <a:ext uri="{FF2B5EF4-FFF2-40B4-BE49-F238E27FC236}">
                <a16:creationId xmlns:a16="http://schemas.microsoft.com/office/drawing/2014/main" xmlns="" id="{9844969E-AD26-430D-85E1-C180A496B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6" y="134788"/>
            <a:ext cx="457201" cy="84930"/>
          </a:xfrm>
          <a:prstGeom prst="rect">
            <a:avLst/>
          </a:prstGeom>
        </p:spPr>
      </p:pic>
      <p:pic>
        <p:nvPicPr>
          <p:cNvPr id="9" name="Picture 2" descr="http://no8lancelot.appspot.com/ic.pics.livejournal.com/sevabashirov/57101079/47422/47422_original.gif">
            <a:extLst>
              <a:ext uri="{FF2B5EF4-FFF2-40B4-BE49-F238E27FC236}">
                <a16:creationId xmlns:a16="http://schemas.microsoft.com/office/drawing/2014/main" xmlns="" id="{E4351BE4-2222-4339-989A-A25376656A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0" y="531401"/>
            <a:ext cx="7590482" cy="407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0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1" descr="1-02.jpg">
            <a:extLst>
              <a:ext uri="{FF2B5EF4-FFF2-40B4-BE49-F238E27FC236}">
                <a16:creationId xmlns:a16="http://schemas.microsoft.com/office/drawing/2014/main" xmlns="" id="{35433571-81BF-44D3-8105-C9A28D5AD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1356" r="40382" b="78905"/>
          <a:stretch/>
        </p:blipFill>
        <p:spPr>
          <a:xfrm rot="16200000">
            <a:off x="-2498734" y="2067037"/>
            <a:ext cx="5148266" cy="101419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19198" y="164011"/>
            <a:ext cx="7406641" cy="616857"/>
          </a:xfrm>
        </p:spPr>
        <p:txBody>
          <a:bodyPr>
            <a:normAutofit/>
          </a:bodyPr>
          <a:lstStyle>
            <a:lvl1pPr algn="l">
              <a:defRPr sz="3600">
                <a:latin typeface="Play" panose="020B0000000000000000" pitchFamily="34" charset="0"/>
              </a:defRPr>
            </a:lvl1pPr>
          </a:lstStyle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0" y="1625600"/>
            <a:ext cx="7406640" cy="2973279"/>
          </a:xfrm>
        </p:spPr>
        <p:txBody>
          <a:bodyPr>
            <a:normAutofit/>
          </a:bodyPr>
          <a:lstStyle>
            <a:lvl1pPr>
              <a:defRPr sz="2800">
                <a:latin typeface="Play" panose="020B0000000000000000" pitchFamily="34" charset="0"/>
              </a:defRPr>
            </a:lvl1pPr>
            <a:lvl2pPr>
              <a:defRPr sz="2400">
                <a:latin typeface="Play" panose="020B0000000000000000" pitchFamily="34" charset="0"/>
              </a:defRPr>
            </a:lvl2pPr>
            <a:lvl3pPr>
              <a:defRPr sz="2000">
                <a:latin typeface="Play" panose="020B0000000000000000" pitchFamily="34" charset="0"/>
              </a:defRPr>
            </a:lvl3pPr>
            <a:lvl4pPr>
              <a:defRPr sz="1800">
                <a:latin typeface="Play" panose="020B0000000000000000" pitchFamily="34" charset="0"/>
              </a:defRPr>
            </a:lvl4pPr>
            <a:lvl5pPr>
              <a:defRPr sz="1800">
                <a:latin typeface="Play" panose="020B0000000000000000" pitchFamily="34" charset="0"/>
              </a:defRPr>
            </a:lvl5pPr>
          </a:lstStyle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146577C7-551B-4848-998E-476A38DFA5BB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lay" panose="020B0000000000000000" pitchFamily="34" charset="0"/>
              </a:defRPr>
            </a:lvl1pPr>
          </a:lstStyle>
          <a:p>
            <a:fld id="{D3ABEDCA-CED6-6145-9BB4-12290F8698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Изображение 11">
            <a:extLst>
              <a:ext uri="{FF2B5EF4-FFF2-40B4-BE49-F238E27FC236}">
                <a16:creationId xmlns:a16="http://schemas.microsoft.com/office/drawing/2014/main" xmlns="" id="{9844969E-AD26-430D-85E1-C180A496B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36" y="134788"/>
            <a:ext cx="457201" cy="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8237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3"/>
            <a:ext cx="7772400" cy="112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0637-E332-44D2-82A6-E7D0EAAB8AED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0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46234"/>
            <a:ext cx="4038600" cy="2677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46234"/>
            <a:ext cx="4038600" cy="2677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8621-5150-49A1-B6C1-06EC1DC187E5}" type="datetime1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0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9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2401"/>
            <a:ext cx="4041775" cy="4802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2669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829B-5906-4891-AADE-14BED7702DC4}" type="datetime1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8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1264"/>
            <a:ext cx="82296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Образец текста</a:t>
            </a:r>
          </a:p>
          <a:p>
            <a:pPr lvl="1"/>
            <a:r>
              <a:rPr lang="x-none" dirty="0"/>
              <a:t>Второй уровень</a:t>
            </a:r>
          </a:p>
          <a:p>
            <a:pPr lvl="2"/>
            <a:r>
              <a:rPr lang="x-none" dirty="0"/>
              <a:t>Третий уровень</a:t>
            </a:r>
          </a:p>
          <a:p>
            <a:pPr lvl="3"/>
            <a:r>
              <a:rPr lang="x-none" dirty="0"/>
              <a:t>Четвертый уровень</a:t>
            </a:r>
          </a:p>
          <a:p>
            <a:pPr lvl="4"/>
            <a:r>
              <a:rPr lang="x-none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C5BD6-6410-4471-885B-871F85618FC3}" type="datetime1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71679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EDCA-CED6-6145-9BB4-12290F869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9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4" r:id="rId5"/>
    <p:sldLayoutId id="2147483668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63" r:id="rId17"/>
    <p:sldLayoutId id="2147483666" r:id="rId18"/>
    <p:sldLayoutId id="2147483667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ru-RU" sz="2800" b="1" kern="1200" dirty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729330-C03D-4E7C-98CF-34AFE9E03E4C}"/>
              </a:ext>
            </a:extLst>
          </p:cNvPr>
          <p:cNvSpPr txBox="1"/>
          <p:nvPr/>
        </p:nvSpPr>
        <p:spPr>
          <a:xfrm>
            <a:off x="342295" y="1009777"/>
            <a:ext cx="571667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Конкурс </a:t>
            </a: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«Губернаторский кадровый резерв»</a:t>
            </a:r>
            <a:r>
              <a:rPr lang="ru-RU" sz="7200" dirty="0">
                <a:solidFill>
                  <a:schemeClr val="bg1"/>
                </a:solidFill>
              </a:rPr>
              <a:t/>
            </a:r>
            <a:br>
              <a:rPr lang="ru-RU" sz="7200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D797AE4-40E8-4262-A144-7E103E682977}"/>
              </a:ext>
            </a:extLst>
          </p:cNvPr>
          <p:cNvSpPr txBox="1">
            <a:spLocks/>
          </p:cNvSpPr>
          <p:nvPr/>
        </p:nvSpPr>
        <p:spPr>
          <a:xfrm>
            <a:off x="5801111" y="419386"/>
            <a:ext cx="2407863" cy="2220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ru-RU" sz="3600" b="1" kern="1200">
                <a:solidFill>
                  <a:schemeClr val="accent4">
                    <a:lumMod val="50000"/>
                  </a:schemeClr>
                </a:solidFill>
                <a:latin typeface="Play" panose="020B0000000000000000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5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Рисунок 8" descr="Подиум">
            <a:extLst>
              <a:ext uri="{FF2B5EF4-FFF2-40B4-BE49-F238E27FC236}">
                <a16:creationId xmlns:a16="http://schemas.microsoft.com/office/drawing/2014/main" xmlns="" id="{F0132658-6217-4B05-8F0A-EDDB75FA3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97231" y="766900"/>
            <a:ext cx="1615621" cy="15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26851"/>
            <a:ext cx="8564880" cy="963749"/>
          </a:xfrm>
        </p:spPr>
        <p:txBody>
          <a:bodyPr>
            <a:normAutofit fontScale="90000"/>
          </a:bodyPr>
          <a:lstStyle/>
          <a:p>
            <a:r>
              <a:rPr lang="ru-RU" dirty="0"/>
              <a:t>2 </a:t>
            </a:r>
            <a:r>
              <a:rPr lang="ru-RU" dirty="0" smtClean="0"/>
              <a:t>этап: </a:t>
            </a:r>
            <a:r>
              <a:rPr lang="ru-RU" dirty="0"/>
              <a:t>Подготовка участниками конкурса </a:t>
            </a:r>
            <a:r>
              <a:rPr lang="ru-RU" dirty="0" smtClean="0"/>
              <a:t>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975360"/>
            <a:ext cx="8336280" cy="40704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ru-RU" sz="1750" dirty="0" smtClean="0"/>
              <a:t>Подготовка </a:t>
            </a:r>
            <a:r>
              <a:rPr lang="ru-RU" sz="1750" dirty="0"/>
              <a:t>участниками конкурса </a:t>
            </a:r>
            <a:r>
              <a:rPr lang="ru-RU" sz="1750" b="1" dirty="0"/>
              <a:t>проектов</a:t>
            </a:r>
            <a:r>
              <a:rPr lang="ru-RU" sz="1750" dirty="0"/>
              <a:t>, которые они предлагают к реализации по одному </a:t>
            </a:r>
            <a:r>
              <a:rPr lang="ru-RU" sz="1750" dirty="0" smtClean="0"/>
              <a:t>из </a:t>
            </a:r>
            <a:r>
              <a:rPr lang="ru-RU" sz="1750" dirty="0"/>
              <a:t>направлений (номинаций) </a:t>
            </a:r>
            <a:r>
              <a:rPr lang="ru-RU" sz="1750" dirty="0" smtClean="0"/>
              <a:t>конкурса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750" dirty="0" smtClean="0"/>
              <a:t>Конкурсная работа: </a:t>
            </a:r>
          </a:p>
          <a:p>
            <a:pPr marL="73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50" dirty="0" smtClean="0"/>
              <a:t>редактор</a:t>
            </a:r>
            <a:r>
              <a:rPr lang="ru-RU" sz="1750" b="1" dirty="0" smtClean="0"/>
              <a:t> </a:t>
            </a:r>
            <a:r>
              <a:rPr lang="ru-RU" sz="1750" b="1" dirty="0" err="1"/>
              <a:t>Word</a:t>
            </a:r>
            <a:r>
              <a:rPr lang="ru-RU" sz="1750" b="1" dirty="0"/>
              <a:t> </a:t>
            </a:r>
            <a:r>
              <a:rPr lang="ru-RU" sz="1750" dirty="0"/>
              <a:t>(шрифт </a:t>
            </a:r>
            <a:r>
              <a:rPr lang="ru-RU" sz="1750" dirty="0" err="1"/>
              <a:t>Times</a:t>
            </a:r>
            <a:r>
              <a:rPr lang="ru-RU" sz="1750" dirty="0"/>
              <a:t> </a:t>
            </a:r>
            <a:r>
              <a:rPr lang="ru-RU" sz="1750" dirty="0" err="1"/>
              <a:t>New</a:t>
            </a:r>
            <a:r>
              <a:rPr lang="ru-RU" sz="1750" dirty="0"/>
              <a:t> </a:t>
            </a:r>
            <a:r>
              <a:rPr lang="ru-RU" sz="1750" dirty="0" err="1"/>
              <a:t>Roman</a:t>
            </a:r>
            <a:r>
              <a:rPr lang="ru-RU" sz="1750" dirty="0"/>
              <a:t>, размер 14, интервал </a:t>
            </a:r>
            <a:r>
              <a:rPr lang="ru-RU" sz="1750" dirty="0" smtClean="0"/>
              <a:t>1,5); </a:t>
            </a:r>
          </a:p>
          <a:p>
            <a:pPr marL="73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50" b="1" dirty="0" smtClean="0"/>
              <a:t>не более 5 </a:t>
            </a:r>
            <a:r>
              <a:rPr lang="ru-RU" sz="1750" b="1" dirty="0"/>
              <a:t>страниц </a:t>
            </a:r>
            <a:r>
              <a:rPr lang="ru-RU" sz="1750" dirty="0"/>
              <a:t>машинописного </a:t>
            </a:r>
            <a:r>
              <a:rPr lang="ru-RU" sz="1750" dirty="0" smtClean="0"/>
              <a:t>текста;</a:t>
            </a:r>
            <a:endParaRPr lang="ru-RU" sz="1750" dirty="0"/>
          </a:p>
          <a:p>
            <a:pPr marL="73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50" b="1" dirty="0" smtClean="0"/>
              <a:t>на </a:t>
            </a:r>
            <a:r>
              <a:rPr lang="ru-RU" sz="1750" b="1" dirty="0"/>
              <a:t>бумажном носителе </a:t>
            </a:r>
            <a:r>
              <a:rPr lang="ru-RU" sz="1750" dirty="0"/>
              <a:t>либо </a:t>
            </a:r>
            <a:r>
              <a:rPr lang="ru-RU" sz="1750" dirty="0" smtClean="0"/>
              <a:t>посредством </a:t>
            </a:r>
            <a:r>
              <a:rPr lang="ru-RU" sz="1750" b="1" dirty="0"/>
              <a:t>электронной почты </a:t>
            </a:r>
            <a:r>
              <a:rPr lang="ru-RU" sz="1750" dirty="0"/>
              <a:t>в </a:t>
            </a:r>
            <a:r>
              <a:rPr lang="ru-RU" sz="1750" dirty="0" smtClean="0"/>
              <a:t>установленный конкурсной комиссией срок;</a:t>
            </a:r>
          </a:p>
          <a:p>
            <a:pPr marL="73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50" dirty="0" smtClean="0"/>
              <a:t>время презентации конкурсной работы – </a:t>
            </a:r>
            <a:r>
              <a:rPr lang="ru-RU" sz="1750" b="1" dirty="0" smtClean="0"/>
              <a:t>не более 5 минут</a:t>
            </a:r>
            <a:endParaRPr lang="ru-RU" sz="175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750" dirty="0" smtClean="0"/>
              <a:t>- </a:t>
            </a:r>
            <a:r>
              <a:rPr lang="ru-RU" sz="1750" b="1" dirty="0" smtClean="0"/>
              <a:t>Оценка </a:t>
            </a:r>
            <a:r>
              <a:rPr lang="ru-RU" sz="1750" b="1" dirty="0"/>
              <a:t>конкурсных работ </a:t>
            </a:r>
            <a:r>
              <a:rPr lang="ru-RU" sz="1750" dirty="0"/>
              <a:t>осуществляется конкурсной комиссией  в соответствии со следующими критериями:</a:t>
            </a:r>
          </a:p>
          <a:p>
            <a:pPr marL="734400" algn="just">
              <a:spcBef>
                <a:spcPts val="0"/>
              </a:spcBef>
            </a:pPr>
            <a:r>
              <a:rPr lang="ru-RU" sz="1750" dirty="0" smtClean="0"/>
              <a:t>актуальность </a:t>
            </a:r>
            <a:r>
              <a:rPr lang="ru-RU" sz="1750" dirty="0"/>
              <a:t>(приоритет) решаемой задачи для Ленинградской области; </a:t>
            </a:r>
          </a:p>
          <a:p>
            <a:pPr marL="734400" algn="just">
              <a:spcBef>
                <a:spcPts val="0"/>
              </a:spcBef>
            </a:pPr>
            <a:r>
              <a:rPr lang="ru-RU" sz="1750" dirty="0" smtClean="0"/>
              <a:t>новизна </a:t>
            </a:r>
            <a:r>
              <a:rPr lang="ru-RU" sz="1750" dirty="0"/>
              <a:t>подхода;</a:t>
            </a:r>
          </a:p>
          <a:p>
            <a:pPr marL="734400" algn="just">
              <a:spcBef>
                <a:spcPts val="0"/>
              </a:spcBef>
            </a:pPr>
            <a:r>
              <a:rPr lang="ru-RU" sz="1750" dirty="0" smtClean="0"/>
              <a:t>возможность </a:t>
            </a:r>
            <a:r>
              <a:rPr lang="ru-RU" sz="1750" dirty="0"/>
              <a:t>применения на практике предложений участника </a:t>
            </a:r>
            <a:r>
              <a:rPr lang="ru-RU" sz="1750" dirty="0" smtClean="0"/>
              <a:t>конкурса</a:t>
            </a:r>
            <a:endParaRPr lang="ru-RU" sz="17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164011"/>
            <a:ext cx="8564880" cy="91802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3 </a:t>
            </a:r>
            <a:r>
              <a:rPr lang="ru-RU" dirty="0" smtClean="0"/>
              <a:t>этап: Индивидуальное собеседование с конкурсной комиссией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4000"/>
            <a:ext cx="8260080" cy="624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Участник конкурса: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2520" y="2789082"/>
            <a:ext cx="3764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Ответы </a:t>
            </a:r>
            <a:r>
              <a:rPr lang="ru-RU" sz="2400" dirty="0"/>
              <a:t>на вопросы членов конкурсной </a:t>
            </a:r>
            <a:r>
              <a:rPr lang="ru-RU" sz="2400" dirty="0" smtClean="0"/>
              <a:t>комиссии по  тематике </a:t>
            </a:r>
            <a:r>
              <a:rPr lang="ru-RU" sz="2400" dirty="0"/>
              <a:t>конкурса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5840" y="2804403"/>
            <a:ext cx="301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Презентация конкурсной работы</a:t>
            </a:r>
            <a:endParaRPr lang="ru-RU" sz="24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</p:cNvCxnSpPr>
          <p:nvPr/>
        </p:nvCxnSpPr>
        <p:spPr>
          <a:xfrm>
            <a:off x="5806440" y="2148840"/>
            <a:ext cx="1173480" cy="64024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514600" y="2148840"/>
            <a:ext cx="1028700" cy="655563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0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72571"/>
            <a:ext cx="8397240" cy="616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840" y="796108"/>
            <a:ext cx="8397240" cy="408225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Губернаторский  кадровый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резерв –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7 </a:t>
            </a:r>
            <a:r>
              <a:rPr lang="ru-RU" sz="2400" b="1" dirty="0"/>
              <a:t>победителей </a:t>
            </a:r>
            <a:r>
              <a:rPr lang="ru-RU" sz="2400" dirty="0" smtClean="0"/>
              <a:t>(1 победитель </a:t>
            </a:r>
            <a:r>
              <a:rPr lang="ru-RU" sz="2400" dirty="0"/>
              <a:t>по каждому направлению</a:t>
            </a:r>
            <a:r>
              <a:rPr lang="ru-RU" sz="2400" dirty="0" smtClean="0"/>
              <a:t>) </a:t>
            </a:r>
            <a:r>
              <a:rPr lang="ru-RU" sz="1600" i="1" dirty="0" smtClean="0"/>
              <a:t>– передается в комитет </a:t>
            </a:r>
            <a:r>
              <a:rPr lang="ru-RU" sz="1600" i="1" dirty="0"/>
              <a:t>по местному самоуправлению, межнациональным и межконфессиональным отношениям Ленинградской области </a:t>
            </a:r>
            <a:r>
              <a:rPr lang="ru-RU" sz="1600" i="1" dirty="0" smtClean="0"/>
              <a:t>до ……2020 года</a:t>
            </a:r>
            <a:r>
              <a:rPr lang="ru-RU" sz="1600" i="1" dirty="0" smtClean="0"/>
              <a:t>;</a:t>
            </a:r>
            <a:r>
              <a:rPr lang="ru-RU" sz="2400" dirty="0" smtClean="0"/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Муниципальный резерв управленческих кадров – </a:t>
            </a:r>
            <a:r>
              <a:rPr lang="ru-RU" sz="2400" b="1" dirty="0" smtClean="0"/>
              <a:t>второе и третье </a:t>
            </a:r>
            <a:r>
              <a:rPr lang="ru-RU" sz="2400" dirty="0" smtClean="0"/>
              <a:t>места в каждом направлении (номинации) конкурса; 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Волонтерское движение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2400" i="1" dirty="0" smtClean="0"/>
              <a:t>участники </a:t>
            </a:r>
            <a:r>
              <a:rPr lang="ru-RU" sz="2400" i="1" dirty="0" smtClean="0"/>
              <a:t>конкурса, </a:t>
            </a:r>
            <a:r>
              <a:rPr lang="ru-RU" sz="2400" dirty="0" smtClean="0"/>
              <a:t>не ставшие  </a:t>
            </a:r>
            <a:r>
              <a:rPr lang="ru-RU" sz="2400" dirty="0"/>
              <a:t>победителями </a:t>
            </a:r>
            <a:r>
              <a:rPr lang="ru-RU" sz="2400" dirty="0" smtClean="0"/>
              <a:t>конкурса</a:t>
            </a:r>
            <a:endParaRPr lang="ru-RU" sz="2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164011"/>
            <a:ext cx="8031479" cy="61685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Заключительные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915958"/>
            <a:ext cx="8244840" cy="3915121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b="1" i="1" dirty="0" smtClean="0"/>
              <a:t>Торжественное мероприятие </a:t>
            </a:r>
            <a:r>
              <a:rPr lang="ru-RU" dirty="0" smtClean="0"/>
              <a:t>- проводится </a:t>
            </a:r>
            <a:r>
              <a:rPr lang="ru-RU" dirty="0"/>
              <a:t>главой  (заместителем главы) администрации муниципального </a:t>
            </a:r>
            <a:r>
              <a:rPr lang="ru-RU" dirty="0" smtClean="0"/>
              <a:t>образования Ленинградской области;</a:t>
            </a:r>
            <a:endParaRPr lang="ru-RU" dirty="0"/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b="1" i="1" dirty="0" smtClean="0"/>
              <a:t>Оглашение </a:t>
            </a:r>
            <a:r>
              <a:rPr lang="ru-RU" b="1" i="1" dirty="0"/>
              <a:t>итогов </a:t>
            </a:r>
            <a:r>
              <a:rPr lang="ru-RU" b="1" i="1" dirty="0" smtClean="0"/>
              <a:t>конкурса;</a:t>
            </a:r>
          </a:p>
          <a:p>
            <a:pPr algn="just">
              <a:buFontTx/>
              <a:buChar char="-"/>
            </a:pPr>
            <a:endParaRPr lang="ru-RU" b="1" i="1" dirty="0"/>
          </a:p>
          <a:p>
            <a:pPr algn="just">
              <a:buFontTx/>
              <a:buChar char="-"/>
            </a:pPr>
            <a:r>
              <a:rPr lang="ru-RU" dirty="0"/>
              <a:t>Возможно </a:t>
            </a:r>
            <a:r>
              <a:rPr lang="ru-RU" dirty="0"/>
              <a:t>установление </a:t>
            </a:r>
            <a:r>
              <a:rPr lang="ru-RU" b="1" i="1" dirty="0"/>
              <a:t>призов и наград</a:t>
            </a:r>
            <a:r>
              <a:rPr lang="ru-RU" dirty="0"/>
              <a:t> </a:t>
            </a:r>
            <a:r>
              <a:rPr lang="ru-RU" b="1" i="1" dirty="0"/>
              <a:t>победителям</a:t>
            </a:r>
            <a:endParaRPr lang="ru-RU" b="1" i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9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8" y="255451"/>
            <a:ext cx="7406641" cy="6168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Организатор </a:t>
            </a:r>
            <a:r>
              <a:rPr lang="ru-RU" dirty="0" smtClean="0"/>
              <a:t>конкурса: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080" y="2011680"/>
            <a:ext cx="298704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Администрация </a:t>
            </a:r>
            <a:r>
              <a:rPr lang="ru-RU" dirty="0"/>
              <a:t>муниципального </a:t>
            </a:r>
            <a:r>
              <a:rPr lang="ru-RU" dirty="0" smtClean="0"/>
              <a:t>района Ленинградской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83920" y="2941319"/>
            <a:ext cx="8168640" cy="178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33999" y="2026918"/>
            <a:ext cx="3291839" cy="240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Администрация </a:t>
            </a:r>
            <a:r>
              <a:rPr lang="ru-RU" dirty="0" err="1" smtClean="0"/>
              <a:t>Сосновоборского</a:t>
            </a:r>
            <a:r>
              <a:rPr lang="ru-RU" dirty="0" smtClean="0"/>
              <a:t> городского </a:t>
            </a:r>
            <a:r>
              <a:rPr lang="ru-RU" dirty="0" smtClean="0"/>
              <a:t>округа Ленинградской области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</p:cNvCxnSpPr>
          <p:nvPr/>
        </p:nvCxnSpPr>
        <p:spPr>
          <a:xfrm flipH="1">
            <a:off x="2583180" y="1082040"/>
            <a:ext cx="1173480" cy="9144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</p:cNvCxnSpPr>
          <p:nvPr/>
        </p:nvCxnSpPr>
        <p:spPr>
          <a:xfrm>
            <a:off x="5852160" y="1082040"/>
            <a:ext cx="1158240" cy="9144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344887"/>
            <a:ext cx="8321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ay" panose="020B0000000000000000" pitchFamily="34" charset="0"/>
                <a:ea typeface="+mj-ea"/>
                <a:cs typeface="+mj-cs"/>
              </a:rPr>
              <a:t>Распоряжение администрации муниципального образования :</a:t>
            </a:r>
            <a:endParaRPr lang="ru-RU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Play" panose="020B0000000000000000" pitchFamily="34" charset="0"/>
              <a:ea typeface="+mj-ea"/>
              <a:cs typeface="+mj-cs"/>
            </a:endParaRP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Play" panose="020B0000000000000000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2573044"/>
            <a:ext cx="3794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</a:rPr>
              <a:t>об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</a:rPr>
              <a:t>утверждении положения о конкурсе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520" y="2542902"/>
            <a:ext cx="3718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</a:rPr>
              <a:t> об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</a:rPr>
              <a:t>объявлении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</a:rPr>
              <a:t>конкурса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lay" panose="020B0000000000000000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</p:cNvCxnSpPr>
          <p:nvPr/>
        </p:nvCxnSpPr>
        <p:spPr>
          <a:xfrm flipH="1">
            <a:off x="2590800" y="1554480"/>
            <a:ext cx="1051560" cy="92238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</p:cNvCxnSpPr>
          <p:nvPr/>
        </p:nvCxnSpPr>
        <p:spPr>
          <a:xfrm>
            <a:off x="5806440" y="1554480"/>
            <a:ext cx="1021080" cy="92238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64011"/>
            <a:ext cx="8168640" cy="6168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участникам конкурса: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" y="796108"/>
            <a:ext cx="8321040" cy="4039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1" i="1" dirty="0" smtClean="0"/>
          </a:p>
          <a:p>
            <a:pPr algn="just"/>
            <a:r>
              <a:rPr lang="ru-RU" sz="2400" dirty="0" smtClean="0"/>
              <a:t>наличие </a:t>
            </a:r>
            <a:r>
              <a:rPr lang="ru-RU" sz="2400" dirty="0"/>
              <a:t>гражданства Российской Федерации;</a:t>
            </a:r>
          </a:p>
          <a:p>
            <a:pPr algn="just"/>
            <a:r>
              <a:rPr lang="ru-RU" sz="2400" dirty="0"/>
              <a:t>владение государственным языком Российской Федерации;</a:t>
            </a:r>
          </a:p>
          <a:p>
            <a:pPr algn="just"/>
            <a:r>
              <a:rPr lang="ru-RU" sz="2400" dirty="0"/>
              <a:t>возраст </a:t>
            </a:r>
            <a:r>
              <a:rPr lang="ru-RU" sz="2400" b="1" dirty="0"/>
              <a:t>от 20 до 50 лет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квалификационные требования к уровню образования: </a:t>
            </a:r>
            <a:r>
              <a:rPr lang="ru-RU" sz="2400" b="1" dirty="0"/>
              <a:t>среднее профессиональное и (или) высшее </a:t>
            </a:r>
            <a:r>
              <a:rPr lang="ru-RU" sz="2400" b="1" dirty="0" smtClean="0"/>
              <a:t>образование;</a:t>
            </a:r>
            <a:endParaRPr lang="ru-RU" sz="2400" dirty="0" smtClean="0"/>
          </a:p>
          <a:p>
            <a:pPr algn="just"/>
            <a:r>
              <a:rPr lang="ru-RU" sz="2400" dirty="0"/>
              <a:t>отсутствие ограничений,  связанных с гражданской (муниципальной) службой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83920" y="2941319"/>
            <a:ext cx="8168640" cy="178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1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164011"/>
            <a:ext cx="8473440" cy="9332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Квалификационные требования к стажу  руководящей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" y="1097280"/>
            <a:ext cx="8321040" cy="3674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1" i="1" dirty="0" smtClean="0"/>
          </a:p>
          <a:p>
            <a:pPr algn="just"/>
            <a:r>
              <a:rPr lang="ru-RU" sz="2400" b="1" i="1" dirty="0" smtClean="0"/>
              <a:t>высший </a:t>
            </a:r>
            <a:r>
              <a:rPr lang="ru-RU" sz="2400" b="1" i="1" dirty="0"/>
              <a:t>уровень</a:t>
            </a:r>
            <a:r>
              <a:rPr lang="ru-RU" sz="2400" i="1" dirty="0"/>
              <a:t> </a:t>
            </a:r>
            <a:r>
              <a:rPr lang="ru-RU" sz="2400" dirty="0"/>
              <a:t>– наличие </a:t>
            </a:r>
            <a:r>
              <a:rPr lang="ru-RU" sz="2400" b="1" dirty="0"/>
              <a:t>не менее</a:t>
            </a:r>
            <a:r>
              <a:rPr lang="ru-RU" sz="2400" dirty="0"/>
              <a:t> </a:t>
            </a:r>
            <a:r>
              <a:rPr lang="ru-RU" sz="2400" b="1" dirty="0" smtClean="0"/>
              <a:t>6</a:t>
            </a:r>
            <a:r>
              <a:rPr lang="ru-RU" sz="2400" dirty="0" smtClean="0"/>
              <a:t> </a:t>
            </a:r>
            <a:r>
              <a:rPr lang="ru-RU" sz="2400" b="1" dirty="0"/>
              <a:t>лет</a:t>
            </a:r>
            <a:r>
              <a:rPr lang="ru-RU" sz="2400" dirty="0"/>
              <a:t> стажа  руководящей работы</a:t>
            </a:r>
            <a:r>
              <a:rPr lang="ru-RU" sz="2400" dirty="0" smtClean="0"/>
              <a:t>;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b="1" i="1" dirty="0"/>
              <a:t>базовый уровень</a:t>
            </a:r>
            <a:r>
              <a:rPr lang="ru-RU" sz="2400" i="1" dirty="0"/>
              <a:t> </a:t>
            </a:r>
            <a:r>
              <a:rPr lang="ru-RU" sz="2400" dirty="0"/>
              <a:t>– наличие </a:t>
            </a:r>
            <a:r>
              <a:rPr lang="ru-RU" sz="2400" b="1" dirty="0"/>
              <a:t>не менее </a:t>
            </a:r>
            <a:r>
              <a:rPr lang="ru-RU" sz="2400" b="1" dirty="0" smtClean="0"/>
              <a:t>4</a:t>
            </a:r>
            <a:r>
              <a:rPr lang="ru-RU" sz="2400" dirty="0" smtClean="0"/>
              <a:t> </a:t>
            </a:r>
            <a:r>
              <a:rPr lang="ru-RU" sz="2400" b="1" dirty="0"/>
              <a:t>лет</a:t>
            </a:r>
            <a:r>
              <a:rPr lang="ru-RU" sz="2400" dirty="0"/>
              <a:t> стажа  руководящей работы</a:t>
            </a:r>
            <a:r>
              <a:rPr lang="ru-RU" sz="2400" dirty="0" smtClean="0"/>
              <a:t>;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b="1" i="1" dirty="0"/>
              <a:t>перспективный уровень</a:t>
            </a:r>
            <a:r>
              <a:rPr lang="ru-RU" sz="2400" i="1" dirty="0"/>
              <a:t> </a:t>
            </a:r>
            <a:r>
              <a:rPr lang="ru-RU" sz="2400" dirty="0"/>
              <a:t>– без предъявления требований к стажу руководящей </a:t>
            </a:r>
            <a:r>
              <a:rPr lang="ru-RU" sz="2400" dirty="0" smtClean="0"/>
              <a:t>работы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83920" y="2941319"/>
            <a:ext cx="8168640" cy="1783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Play" panose="020B0000000000000000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3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690" y="118291"/>
            <a:ext cx="7863149" cy="4760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431832"/>
              </p:ext>
            </p:extLst>
          </p:nvPr>
        </p:nvGraphicFramePr>
        <p:xfrm>
          <a:off x="686490" y="791155"/>
          <a:ext cx="8305110" cy="4039925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2226556"/>
                <a:gridCol w="6078554"/>
              </a:tblGrid>
              <a:tr h="3518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Примерные сферы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 Лен ЛЮДИ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strike="noStrike" dirty="0" smtClean="0">
                          <a:effectLst/>
                        </a:rPr>
                        <a:t>образование, здравоохранение, культура, социальная защита населения</a:t>
                      </a:r>
                      <a:endParaRPr lang="ru-RU" sz="1400" b="1" i="1" strike="noStrike" dirty="0">
                        <a:effectLst/>
                      </a:endParaRPr>
                    </a:p>
                  </a:txBody>
                  <a:tcPr/>
                </a:tc>
              </a:tr>
              <a:tr h="4280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 Лен ЖИЛЬЁ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строительство, архитектура, ЖКХ,  тарифы</a:t>
                      </a:r>
                      <a:endParaRPr lang="ru-RU" sz="1400" b="1" i="1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3. Лен ДОРОГИ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транспорт, дороги</a:t>
                      </a:r>
                      <a:endParaRPr lang="ru-RU" sz="1400" b="1" i="1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4. Лен КАДРЫ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экономика, финансы, правовое обеспечение, малый</a:t>
                      </a:r>
                      <a:r>
                        <a:rPr lang="ru-RU" sz="1400" b="1" i="1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бизнес, труд и занятость, местное самоуправление</a:t>
                      </a:r>
                      <a:endParaRPr lang="ru-RU" sz="1400" b="1" i="1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5. Лен ПРИРОДА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природа, животный мир, охрана окружающей среды, ветеринария, отходы</a:t>
                      </a:r>
                      <a:endParaRPr lang="ru-RU" sz="1400" b="1" i="1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6. Лен ПАМЯТЬ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туризм, культура, архив, молодежная политика</a:t>
                      </a:r>
                      <a:endParaRPr lang="ru-RU" sz="1400" b="1" i="1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7. Лен ЗЕМЛЯ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имуществом, градостроительство, агропромышленный и </a:t>
                      </a:r>
                      <a:r>
                        <a:rPr lang="ru-RU" sz="1400" b="1" i="1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рыбохозяйственный</a:t>
                      </a:r>
                      <a:r>
                        <a:rPr lang="ru-RU" sz="1400" b="1" i="1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  <a:endParaRPr lang="ru-RU" sz="1400" b="1" i="1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5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42091"/>
            <a:ext cx="8595360" cy="841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Персональный состав  </a:t>
            </a:r>
            <a:r>
              <a:rPr lang="ru-RU" dirty="0"/>
              <a:t>конкурсной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914399"/>
            <a:ext cx="8366760" cy="42338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Председатель </a:t>
            </a:r>
            <a:r>
              <a:rPr lang="ru-RU" sz="1800" b="1" dirty="0"/>
              <a:t>комиссии</a:t>
            </a:r>
            <a:r>
              <a:rPr lang="ru-RU" sz="1800" dirty="0"/>
              <a:t> - глава  (заместитель главы) органа местного </a:t>
            </a:r>
            <a:r>
              <a:rPr lang="ru-RU" sz="1800" dirty="0" smtClean="0"/>
              <a:t>самоуправления</a:t>
            </a:r>
          </a:p>
          <a:p>
            <a:pPr algn="just"/>
            <a:r>
              <a:rPr lang="ru-RU" sz="1800" b="1" dirty="0" smtClean="0"/>
              <a:t>Члены комиссии: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 smtClean="0"/>
              <a:t>      - представитель </a:t>
            </a:r>
            <a:r>
              <a:rPr lang="ru-RU" sz="1800" dirty="0"/>
              <a:t>органа местного самоуправления в соответствии с направлением (номинацией) конкурса;</a:t>
            </a:r>
          </a:p>
          <a:p>
            <a:pPr marL="0" indent="0" algn="just">
              <a:buNone/>
            </a:pPr>
            <a:r>
              <a:rPr lang="ru-RU" sz="1800" dirty="0" smtClean="0"/>
              <a:t>      - представитель </a:t>
            </a:r>
            <a:r>
              <a:rPr lang="ru-RU" sz="1800" dirty="0"/>
              <a:t>юридического (правового) подразделения органа местного самоуправления;</a:t>
            </a:r>
          </a:p>
          <a:p>
            <a:pPr marL="0" indent="0" algn="just">
              <a:buNone/>
            </a:pPr>
            <a:r>
              <a:rPr lang="ru-RU" sz="1800" dirty="0" smtClean="0"/>
              <a:t>       - независимые </a:t>
            </a:r>
            <a:r>
              <a:rPr lang="ru-RU" sz="1800" dirty="0"/>
              <a:t>эксперты – представители научных и образовательных организаций, филиала государственного казенного учреждения «Центр занятости населения Ленинградской области»  в органе местного самоуправления (</a:t>
            </a:r>
            <a:r>
              <a:rPr lang="ru-RU" sz="1800" b="1" i="1" dirty="0"/>
              <a:t>не менее одной четверти общего числа членов конкурсной комиссии</a:t>
            </a:r>
            <a:r>
              <a:rPr lang="ru-RU" sz="1800" dirty="0"/>
              <a:t>). </a:t>
            </a:r>
          </a:p>
          <a:p>
            <a:pPr algn="just"/>
            <a:r>
              <a:rPr lang="ru-RU" sz="1800" b="1" dirty="0" smtClean="0"/>
              <a:t>Секретарь </a:t>
            </a:r>
            <a:r>
              <a:rPr lang="ru-RU" sz="1800" b="1" dirty="0"/>
              <a:t>комиссии </a:t>
            </a:r>
            <a:r>
              <a:rPr lang="ru-RU" sz="1800" dirty="0"/>
              <a:t>(без права </a:t>
            </a:r>
            <a:r>
              <a:rPr lang="ru-RU" sz="1800" dirty="0" smtClean="0"/>
              <a:t>голоса</a:t>
            </a:r>
            <a:r>
              <a:rPr lang="ru-RU" sz="1800" dirty="0"/>
              <a:t>) - представитель Организатора </a:t>
            </a:r>
            <a:r>
              <a:rPr lang="ru-RU" sz="1800" dirty="0" smtClean="0"/>
              <a:t>конкурса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18306" y="46401"/>
            <a:ext cx="7406641" cy="616857"/>
          </a:xfrm>
        </p:spPr>
        <p:txBody>
          <a:bodyPr>
            <a:noAutofit/>
          </a:bodyPr>
          <a:lstStyle/>
          <a:p>
            <a:r>
              <a:rPr lang="ru-RU" sz="2100" dirty="0" smtClean="0"/>
              <a:t>         ЭТАПЫ </a:t>
            </a:r>
            <a:r>
              <a:rPr lang="ru-RU" sz="2100" dirty="0"/>
              <a:t>КОНКУРСА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06083" y="1296009"/>
            <a:ext cx="0" cy="24787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04042" y="1289299"/>
            <a:ext cx="0" cy="24787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69668" y="1311780"/>
            <a:ext cx="0" cy="24787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4203" y="678782"/>
            <a:ext cx="2168682" cy="430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/>
              <a:t>1 этап </a:t>
            </a:r>
            <a:endParaRPr lang="ru-RU" sz="1100" b="1" dirty="0" smtClean="0"/>
          </a:p>
          <a:p>
            <a:pPr lvl="0" algn="ctr"/>
            <a:r>
              <a:rPr lang="ru-RU" sz="1100" b="1" dirty="0" smtClean="0"/>
              <a:t>Тестирование на знание </a:t>
            </a:r>
            <a:endParaRPr lang="ru-RU" sz="1100" b="1" dirty="0" smtClean="0"/>
          </a:p>
        </p:txBody>
      </p:sp>
      <p:sp>
        <p:nvSpPr>
          <p:cNvPr id="33" name="Стрелка вниз 32"/>
          <p:cNvSpPr/>
          <p:nvPr/>
        </p:nvSpPr>
        <p:spPr>
          <a:xfrm>
            <a:off x="1636492" y="1366724"/>
            <a:ext cx="413133" cy="302421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3999014" y="1391005"/>
            <a:ext cx="413133" cy="30230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39" name="TextBox 38"/>
          <p:cNvSpPr txBox="1"/>
          <p:nvPr/>
        </p:nvSpPr>
        <p:spPr>
          <a:xfrm>
            <a:off x="804203" y="1708872"/>
            <a:ext cx="2168681" cy="22211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525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Конституции Российской Федерации, законодательства   о государственной гражданской службе и местном самоуправлении, Устава Ленинградской области, антикоррупционного </a:t>
            </a:r>
            <a:r>
              <a:rPr lang="ru-RU" sz="1000" dirty="0" smtClean="0"/>
              <a:t>законодательства;</a:t>
            </a:r>
            <a:endParaRPr lang="ru-RU" sz="1000" dirty="0"/>
          </a:p>
          <a:p>
            <a:pPr marL="171450" indent="-171450" algn="just">
              <a:spcAft>
                <a:spcPts val="525"/>
              </a:spcAft>
              <a:buFont typeface="Wingdings" panose="05000000000000000000" pitchFamily="2" charset="2"/>
              <a:buChar char="ü"/>
            </a:pPr>
            <a:r>
              <a:rPr lang="ru-RU" sz="1000" dirty="0" smtClean="0"/>
              <a:t>Русского </a:t>
            </a:r>
            <a:r>
              <a:rPr lang="ru-RU" sz="1000" dirty="0" smtClean="0"/>
              <a:t>языка;</a:t>
            </a:r>
            <a:endParaRPr lang="ru-RU" sz="1000" dirty="0"/>
          </a:p>
          <a:p>
            <a:pPr marL="171450" indent="-171450" algn="just">
              <a:spcAft>
                <a:spcPts val="525"/>
              </a:spcAft>
              <a:buFont typeface="Wingdings" panose="05000000000000000000" pitchFamily="2" charset="2"/>
              <a:buChar char="ü"/>
            </a:pPr>
            <a:r>
              <a:rPr lang="ru-RU" sz="1000" dirty="0" smtClean="0"/>
              <a:t>Истории</a:t>
            </a:r>
            <a:r>
              <a:rPr lang="ru-RU" sz="1000" dirty="0"/>
              <a:t>, географического и социально-экономического положения Ленинградской </a:t>
            </a:r>
            <a:r>
              <a:rPr lang="ru-RU" sz="1000" dirty="0" smtClean="0"/>
              <a:t>области.</a:t>
            </a:r>
            <a:endParaRPr lang="ru-RU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3241202" y="670605"/>
            <a:ext cx="1963866" cy="6001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cs typeface="Arial" pitchFamily="34" charset="0"/>
              </a:rPr>
              <a:t>2 этап</a:t>
            </a:r>
          </a:p>
          <a:p>
            <a:pPr algn="ctr"/>
            <a:r>
              <a:rPr lang="ru-RU" sz="1100" b="1" dirty="0" smtClean="0">
                <a:cs typeface="Arial" pitchFamily="34" charset="0"/>
              </a:rPr>
              <a:t>Подготовка участниками к</a:t>
            </a:r>
            <a:r>
              <a:rPr lang="ru-RU" sz="1100" b="1" dirty="0" smtClean="0">
                <a:cs typeface="Arial" pitchFamily="34" charset="0"/>
              </a:rPr>
              <a:t>онкурса </a:t>
            </a:r>
            <a:r>
              <a:rPr lang="ru-RU" sz="1100" b="1" dirty="0" smtClean="0">
                <a:cs typeface="Arial" pitchFamily="34" charset="0"/>
              </a:rPr>
              <a:t>проектов</a:t>
            </a:r>
            <a:endParaRPr lang="ru-RU" sz="1050" dirty="0"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720" y="670605"/>
            <a:ext cx="1463040" cy="6001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cs typeface="Arial" pitchFamily="34" charset="0"/>
              </a:rPr>
              <a:t>3 </a:t>
            </a:r>
            <a:r>
              <a:rPr lang="ru-RU" sz="1100" b="1" dirty="0" smtClean="0">
                <a:cs typeface="Arial" pitchFamily="34" charset="0"/>
              </a:rPr>
              <a:t>этап</a:t>
            </a:r>
          </a:p>
          <a:p>
            <a:pPr algn="ctr"/>
            <a:r>
              <a:rPr lang="ru-RU" sz="1100" b="1" dirty="0">
                <a:cs typeface="Arial" pitchFamily="34" charset="0"/>
              </a:rPr>
              <a:t>Индивидуальное собеседование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9720" y="1692535"/>
            <a:ext cx="1463040" cy="11695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презентация конкурсной работы;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/>
              <a:t>ответы </a:t>
            </a:r>
            <a:r>
              <a:rPr lang="ru-RU" sz="1000" dirty="0"/>
              <a:t>на вопросы членов конкурсной </a:t>
            </a:r>
            <a:r>
              <a:rPr lang="ru-RU" sz="1000" dirty="0" smtClean="0"/>
              <a:t>комиссии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41202" y="1708872"/>
            <a:ext cx="1921786" cy="11390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Подготовка участниками конкурса проектов, которые они предлагают к реализации по одному из направлений (номинаций) конкурса</a:t>
            </a:r>
          </a:p>
        </p:txBody>
      </p:sp>
      <p:sp>
        <p:nvSpPr>
          <p:cNvPr id="47" name="Стрелка вниз 46"/>
          <p:cNvSpPr/>
          <p:nvPr/>
        </p:nvSpPr>
        <p:spPr>
          <a:xfrm>
            <a:off x="5920239" y="1377102"/>
            <a:ext cx="413133" cy="30309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50" name="Стрелка вниз 49"/>
          <p:cNvSpPr/>
          <p:nvPr/>
        </p:nvSpPr>
        <p:spPr>
          <a:xfrm>
            <a:off x="7831206" y="1419948"/>
            <a:ext cx="413133" cy="257347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6998791" y="1291898"/>
            <a:ext cx="0" cy="24787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56820" y="664881"/>
            <a:ext cx="1966585" cy="5847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cs typeface="Arial" pitchFamily="34" charset="0"/>
            </a:endParaRPr>
          </a:p>
          <a:p>
            <a:pPr algn="ctr"/>
            <a:r>
              <a:rPr lang="ru-RU" sz="1200" b="1" dirty="0" smtClean="0">
                <a:cs typeface="Arial" pitchFamily="34" charset="0"/>
              </a:rPr>
              <a:t>Подведение итогов</a:t>
            </a:r>
          </a:p>
          <a:p>
            <a:pPr algn="ctr"/>
            <a:endParaRPr lang="ru-RU" sz="800" i="1" dirty="0">
              <a:cs typeface="Arial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2D2CA8E6-642D-421C-ABBE-F51DAFA4F6F7}"/>
              </a:ext>
            </a:extLst>
          </p:cNvPr>
          <p:cNvGrpSpPr/>
          <p:nvPr/>
        </p:nvGrpSpPr>
        <p:grpSpPr>
          <a:xfrm>
            <a:off x="671598" y="175232"/>
            <a:ext cx="1016588" cy="911502"/>
            <a:chOff x="2487271" y="407323"/>
            <a:chExt cx="1016588" cy="642719"/>
          </a:xfrm>
        </p:grpSpPr>
        <p:sp>
          <p:nvSpPr>
            <p:cNvPr id="28" name="TextBox 27"/>
            <p:cNvSpPr txBox="1"/>
            <p:nvPr/>
          </p:nvSpPr>
          <p:spPr>
            <a:xfrm>
              <a:off x="2489505" y="407323"/>
              <a:ext cx="1014354" cy="325454"/>
            </a:xfrm>
            <a:prstGeom prst="flowChartPunchedTap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676" b="1" dirty="0">
                  <a:latin typeface="Arial" pitchFamily="34" charset="0"/>
                  <a:cs typeface="Arial" pitchFamily="34" charset="0"/>
                </a:rPr>
                <a:t>Старт</a:t>
              </a: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F8A58EE6-427C-41D2-A933-F8518178F8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7271" y="450307"/>
              <a:ext cx="2234" cy="59973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A799FBF-DCF9-456D-8DFA-850D423D11FE}"/>
              </a:ext>
            </a:extLst>
          </p:cNvPr>
          <p:cNvSpPr txBox="1"/>
          <p:nvPr/>
        </p:nvSpPr>
        <p:spPr>
          <a:xfrm>
            <a:off x="7056820" y="1708872"/>
            <a:ext cx="1951345" cy="116955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b="1" dirty="0" smtClean="0"/>
              <a:t>1 место–</a:t>
            </a:r>
            <a:r>
              <a:rPr lang="ru-RU" sz="1000" i="1" dirty="0" smtClean="0"/>
              <a:t>Губернаторский кадровый резерв; </a:t>
            </a:r>
            <a:endParaRPr lang="ru-RU" sz="1000" i="1" dirty="0"/>
          </a:p>
          <a:p>
            <a:pPr lvl="0"/>
            <a:r>
              <a:rPr lang="ru-RU" sz="1000" b="1" dirty="0" smtClean="0"/>
              <a:t>2-3 место-</a:t>
            </a:r>
            <a:r>
              <a:rPr lang="ru-RU" sz="1000" i="1" dirty="0" smtClean="0"/>
              <a:t>муниципальный </a:t>
            </a:r>
            <a:r>
              <a:rPr lang="ru-RU" sz="1000" i="1" dirty="0"/>
              <a:t>резерв управленческих </a:t>
            </a:r>
            <a:r>
              <a:rPr lang="ru-RU" sz="1000" i="1" dirty="0" smtClean="0"/>
              <a:t>кадров;</a:t>
            </a:r>
            <a:endParaRPr lang="ru-RU" sz="1000" i="1" dirty="0" smtClean="0"/>
          </a:p>
          <a:p>
            <a:pPr lvl="0"/>
            <a:r>
              <a:rPr lang="ru-RU" sz="1000" b="1" dirty="0"/>
              <a:t>не </a:t>
            </a:r>
            <a:r>
              <a:rPr lang="ru-RU" sz="1000" b="1" dirty="0" smtClean="0"/>
              <a:t>ставшие победителями-</a:t>
            </a:r>
            <a:r>
              <a:rPr lang="ru-RU" sz="1000" i="1" dirty="0" smtClean="0"/>
              <a:t>волонтерское </a:t>
            </a:r>
            <a:r>
              <a:rPr lang="ru-RU" sz="1000" i="1" dirty="0" smtClean="0"/>
              <a:t>движение</a:t>
            </a:r>
            <a:endParaRPr lang="ru-RU" sz="1000" i="1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1EE5007-7B64-4CAC-8596-DA617BCB95DA}"/>
              </a:ext>
            </a:extLst>
          </p:cNvPr>
          <p:cNvGrpSpPr/>
          <p:nvPr/>
        </p:nvGrpSpPr>
        <p:grpSpPr>
          <a:xfrm>
            <a:off x="8265408" y="4354768"/>
            <a:ext cx="788504" cy="765643"/>
            <a:chOff x="8259140" y="469367"/>
            <a:chExt cx="1070988" cy="64678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71B60C0-FE78-4B47-9B05-A70FA4E39469}"/>
                </a:ext>
              </a:extLst>
            </p:cNvPr>
            <p:cNvSpPr txBox="1"/>
            <p:nvPr/>
          </p:nvSpPr>
          <p:spPr>
            <a:xfrm>
              <a:off x="8259140" y="469367"/>
              <a:ext cx="1070988" cy="325454"/>
            </a:xfrm>
            <a:prstGeom prst="flowChartPunchedTap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676" b="1" dirty="0">
                  <a:latin typeface="Arial" pitchFamily="34" charset="0"/>
                  <a:cs typeface="Arial" pitchFamily="34" charset="0"/>
                </a:rPr>
                <a:t>Завершение</a:t>
              </a:r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xmlns="" id="{52DC6AED-4423-4821-9AF0-D19ADDC34B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6803" y="516415"/>
              <a:ext cx="2234" cy="59973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609613D7-D206-4F73-B6BC-AD9B64051822}"/>
              </a:ext>
            </a:extLst>
          </p:cNvPr>
          <p:cNvCxnSpPr>
            <a:cxnSpLocks/>
          </p:cNvCxnSpPr>
          <p:nvPr/>
        </p:nvCxnSpPr>
        <p:spPr>
          <a:xfrm flipV="1">
            <a:off x="4425945" y="324319"/>
            <a:ext cx="4342628" cy="6716"/>
          </a:xfrm>
          <a:prstGeom prst="straightConnector1">
            <a:avLst/>
          </a:prstGeom>
          <a:ln w="76200">
            <a:solidFill>
              <a:srgbClr val="00A79D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</p:cNvCxnSpPr>
          <p:nvPr/>
        </p:nvCxnSpPr>
        <p:spPr>
          <a:xfrm>
            <a:off x="-429904" y="4988182"/>
            <a:ext cx="2205209" cy="10542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5A2A7E9C-5CE1-4574-B1D0-0D7A57B76059}"/>
              </a:ext>
            </a:extLst>
          </p:cNvPr>
          <p:cNvCxnSpPr/>
          <p:nvPr/>
        </p:nvCxnSpPr>
        <p:spPr>
          <a:xfrm>
            <a:off x="597631" y="1399794"/>
            <a:ext cx="6663623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03F0049E-3D62-4BD5-935C-5B875426C8F3}"/>
              </a:ext>
            </a:extLst>
          </p:cNvPr>
          <p:cNvCxnSpPr>
            <a:cxnSpLocks/>
          </p:cNvCxnSpPr>
          <p:nvPr/>
        </p:nvCxnSpPr>
        <p:spPr>
          <a:xfrm flipV="1">
            <a:off x="1775305" y="4988182"/>
            <a:ext cx="5026374" cy="10542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5A2A7E9C-5CE1-4574-B1D0-0D7A57B76059}"/>
              </a:ext>
            </a:extLst>
          </p:cNvPr>
          <p:cNvCxnSpPr/>
          <p:nvPr/>
        </p:nvCxnSpPr>
        <p:spPr>
          <a:xfrm flipV="1">
            <a:off x="7261254" y="1387107"/>
            <a:ext cx="1781637" cy="12687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828C7F35-00E7-4BDF-BCC1-A5B1FFD55009}"/>
              </a:ext>
            </a:extLst>
          </p:cNvPr>
          <p:cNvCxnSpPr>
            <a:cxnSpLocks/>
          </p:cNvCxnSpPr>
          <p:nvPr/>
        </p:nvCxnSpPr>
        <p:spPr>
          <a:xfrm flipH="1" flipV="1">
            <a:off x="6801679" y="4987841"/>
            <a:ext cx="2206486" cy="1088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024134" y="1296009"/>
            <a:ext cx="0" cy="24787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27561" y="3339279"/>
            <a:ext cx="399465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FF0000"/>
                </a:solidFill>
              </a:rPr>
              <a:t>По итогам конкурса глава  (заместитель главы) администрации муниципального района, городского округа Ленинградской области проводит </a:t>
            </a:r>
            <a:r>
              <a:rPr lang="ru-RU" sz="1100" dirty="0" smtClean="0">
                <a:solidFill>
                  <a:srgbClr val="FF0000"/>
                </a:solidFill>
              </a:rPr>
              <a:t>торжественное </a:t>
            </a:r>
            <a:r>
              <a:rPr lang="ru-RU" sz="1100" dirty="0">
                <a:solidFill>
                  <a:srgbClr val="FF0000"/>
                </a:solidFill>
              </a:rPr>
              <a:t>мероприятие, на котором оглашает итоги конкурса. 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/>
            <a:endParaRPr lang="ru-RU" sz="1100" dirty="0">
              <a:solidFill>
                <a:srgbClr val="FF0000"/>
              </a:solidFill>
            </a:endParaRPr>
          </a:p>
          <a:p>
            <a:pPr algn="ctr"/>
            <a:r>
              <a:rPr lang="ru-RU" sz="1100" dirty="0">
                <a:solidFill>
                  <a:srgbClr val="FF0000"/>
                </a:solidFill>
              </a:rPr>
              <a:t>(</a:t>
            </a:r>
            <a:r>
              <a:rPr lang="ru-RU" sz="1100" b="1" i="1" dirty="0">
                <a:solidFill>
                  <a:srgbClr val="FF0000"/>
                </a:solidFill>
              </a:rPr>
              <a:t>Возможно установление призов и наград победителям</a:t>
            </a:r>
            <a:r>
              <a:rPr lang="ru-RU" sz="11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851"/>
            <a:ext cx="7940039" cy="61685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1 </a:t>
            </a:r>
            <a:r>
              <a:rPr lang="ru-RU" dirty="0" smtClean="0"/>
              <a:t>этап: Тестирование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577668"/>
            <a:ext cx="8336280" cy="443762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Конституция </a:t>
            </a:r>
            <a:r>
              <a:rPr lang="ru-RU" sz="2000" dirty="0"/>
              <a:t>Российской Федерации, </a:t>
            </a:r>
            <a:r>
              <a:rPr lang="ru-RU" sz="2000" dirty="0" smtClean="0"/>
              <a:t>законодательство   </a:t>
            </a:r>
            <a:r>
              <a:rPr lang="ru-RU" sz="2000" dirty="0"/>
              <a:t>о государственной гражданской службе и местном самоуправлении, </a:t>
            </a:r>
            <a:r>
              <a:rPr lang="ru-RU" sz="2000" dirty="0" smtClean="0"/>
              <a:t>Устав Ленинградской </a:t>
            </a:r>
            <a:r>
              <a:rPr lang="ru-RU" sz="2000" dirty="0"/>
              <a:t>области, </a:t>
            </a:r>
            <a:r>
              <a:rPr lang="ru-RU" sz="2000" dirty="0" smtClean="0"/>
              <a:t>антикоррупционное законодательство </a:t>
            </a:r>
            <a:r>
              <a:rPr lang="ru-RU" sz="2000" dirty="0"/>
              <a:t>– </a:t>
            </a:r>
            <a:r>
              <a:rPr lang="ru-RU" sz="2000" b="1" i="1" dirty="0"/>
              <a:t>10 вопросов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 smtClean="0"/>
              <a:t>Русский язык </a:t>
            </a:r>
            <a:r>
              <a:rPr lang="ru-RU" sz="2000" dirty="0"/>
              <a:t>– </a:t>
            </a:r>
            <a:r>
              <a:rPr lang="ru-RU" sz="2000" b="1" i="1" dirty="0"/>
              <a:t>10 вопросов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 smtClean="0"/>
              <a:t>История, географическое </a:t>
            </a:r>
            <a:r>
              <a:rPr lang="ru-RU" sz="2000" dirty="0"/>
              <a:t>и </a:t>
            </a:r>
            <a:r>
              <a:rPr lang="ru-RU" sz="2000" dirty="0" smtClean="0"/>
              <a:t>социально-экономическое положение </a:t>
            </a:r>
            <a:r>
              <a:rPr lang="ru-RU" sz="2000" dirty="0"/>
              <a:t>Ленинградской области – </a:t>
            </a:r>
            <a:r>
              <a:rPr lang="ru-RU" sz="2000" b="1" i="1" dirty="0"/>
              <a:t>10 </a:t>
            </a:r>
            <a:r>
              <a:rPr lang="ru-RU" sz="2000" b="1" i="1" dirty="0" smtClean="0"/>
              <a:t>вопросов</a:t>
            </a: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Итого – </a:t>
            </a:r>
            <a:r>
              <a:rPr lang="ru-RU" sz="2000" b="1" i="1" dirty="0" smtClean="0"/>
              <a:t>30 вопросов</a:t>
            </a:r>
          </a:p>
          <a:p>
            <a:pPr marL="0" indent="0" algn="ctr">
              <a:buNone/>
            </a:pPr>
            <a:r>
              <a:rPr lang="ru-RU" sz="2000" dirty="0" smtClean="0"/>
              <a:t>Время </a:t>
            </a:r>
            <a:r>
              <a:rPr lang="ru-RU" sz="2000" dirty="0"/>
              <a:t>для выполнения теста – </a:t>
            </a:r>
            <a:r>
              <a:rPr lang="ru-RU" sz="2000" b="1" i="1" dirty="0"/>
              <a:t>30 минут</a:t>
            </a:r>
            <a:r>
              <a:rPr lang="ru-RU" sz="2000" dirty="0"/>
              <a:t>. </a:t>
            </a:r>
          </a:p>
          <a:p>
            <a:pPr marL="0" indent="0" algn="ctr">
              <a:buNone/>
            </a:pPr>
            <a:r>
              <a:rPr lang="ru-RU" sz="2000" dirty="0" smtClean="0"/>
              <a:t>За </a:t>
            </a:r>
            <a:r>
              <a:rPr lang="ru-RU" sz="2000" dirty="0"/>
              <a:t>каждый правильный ответ кандидату присваивается </a:t>
            </a:r>
            <a:r>
              <a:rPr lang="ru-RU" sz="2000" dirty="0" smtClean="0"/>
              <a:t>- </a:t>
            </a:r>
            <a:r>
              <a:rPr lang="ru-RU" sz="2000" b="1" i="1" dirty="0" smtClean="0"/>
              <a:t>1 </a:t>
            </a:r>
            <a:r>
              <a:rPr lang="ru-RU" sz="2000" b="1" i="1" dirty="0"/>
              <a:t>балл</a:t>
            </a:r>
            <a:r>
              <a:rPr lang="ru-RU" sz="2000" dirty="0"/>
              <a:t>.</a:t>
            </a:r>
          </a:p>
          <a:p>
            <a:pPr marL="0" indent="0" algn="ctr">
              <a:buNone/>
            </a:pPr>
            <a:r>
              <a:rPr lang="ru-RU" sz="2000" dirty="0" smtClean="0"/>
              <a:t>Участники </a:t>
            </a:r>
            <a:r>
              <a:rPr lang="ru-RU" sz="2000" dirty="0"/>
              <a:t>конкурса, набравшие </a:t>
            </a:r>
            <a:r>
              <a:rPr lang="ru-RU" sz="2000" b="1" i="1" dirty="0"/>
              <a:t>менее 20 баллов</a:t>
            </a:r>
            <a:r>
              <a:rPr lang="ru-RU" sz="2000" dirty="0"/>
              <a:t>, выбывают из участия в конкурсе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EDCA-CED6-6145-9BB4-12290F8698C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00A79D"/>
      </a:dk2>
      <a:lt2>
        <a:srgbClr val="EEECE1"/>
      </a:lt2>
      <a:accent1>
        <a:srgbClr val="49AFC3"/>
      </a:accent1>
      <a:accent2>
        <a:srgbClr val="C0504D"/>
      </a:accent2>
      <a:accent3>
        <a:srgbClr val="00A79D"/>
      </a:accent3>
      <a:accent4>
        <a:srgbClr val="9C9EA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НИИ">
      <a:majorFont>
        <a:latin typeface="Play"/>
        <a:ea typeface=""/>
        <a:cs typeface=""/>
      </a:majorFont>
      <a:minorFont>
        <a:latin typeface="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698</Words>
  <Application>Microsoft Office PowerPoint</Application>
  <PresentationFormat>Произвольный</PresentationFormat>
  <Paragraphs>120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Организатор конкурса:</vt:lpstr>
      <vt:lpstr>Презентация PowerPoint</vt:lpstr>
      <vt:lpstr>Требования к участникам конкурса:</vt:lpstr>
      <vt:lpstr>Квалификационные требования к стажу  руководящей работы:</vt:lpstr>
      <vt:lpstr>Направления</vt:lpstr>
      <vt:lpstr>Персональный состав  конкурсной комиссии</vt:lpstr>
      <vt:lpstr>         ЭТАПЫ КОНКУРСА</vt:lpstr>
      <vt:lpstr>1 этап: Тестирование</vt:lpstr>
      <vt:lpstr>2 этап: Подготовка участниками конкурса проектов</vt:lpstr>
      <vt:lpstr>3 этап: Индивидуальное собеседование с конкурсной комиссией </vt:lpstr>
      <vt:lpstr>Подведение итогов</vt:lpstr>
      <vt:lpstr>Заключительные мероприятия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А. Ильченко</dc:creator>
  <cp:lastModifiedBy>Елена Петровна Павлухина</cp:lastModifiedBy>
  <cp:revision>1010</cp:revision>
  <cp:lastPrinted>2020-08-31T12:11:20Z</cp:lastPrinted>
  <dcterms:created xsi:type="dcterms:W3CDTF">2019-11-22T19:35:25Z</dcterms:created>
  <dcterms:modified xsi:type="dcterms:W3CDTF">2020-09-01T07:15:09Z</dcterms:modified>
</cp:coreProperties>
</file>