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  <p:sldMasterId id="2147483742" r:id="rId5"/>
    <p:sldMasterId id="2147483747" r:id="rId6"/>
    <p:sldMasterId id="2147483752" r:id="rId7"/>
    <p:sldMasterId id="2147483757" r:id="rId8"/>
    <p:sldMasterId id="2147483762" r:id="rId9"/>
    <p:sldMasterId id="2147483766" r:id="rId10"/>
  </p:sldMasterIdLst>
  <p:notesMasterIdLst>
    <p:notesMasterId r:id="rId30"/>
  </p:notesMasterIdLst>
  <p:handoutMasterIdLst>
    <p:handoutMasterId r:id="rId31"/>
  </p:handoutMasterIdLst>
  <p:sldIdLst>
    <p:sldId id="285" r:id="rId11"/>
    <p:sldId id="324" r:id="rId12"/>
    <p:sldId id="261" r:id="rId13"/>
    <p:sldId id="373" r:id="rId14"/>
    <p:sldId id="338" r:id="rId15"/>
    <p:sldId id="375" r:id="rId16"/>
    <p:sldId id="378" r:id="rId17"/>
    <p:sldId id="367" r:id="rId18"/>
    <p:sldId id="370" r:id="rId19"/>
    <p:sldId id="385" r:id="rId20"/>
    <p:sldId id="379" r:id="rId21"/>
    <p:sldId id="368" r:id="rId22"/>
    <p:sldId id="356" r:id="rId23"/>
    <p:sldId id="369" r:id="rId24"/>
    <p:sldId id="380" r:id="rId25"/>
    <p:sldId id="381" r:id="rId26"/>
    <p:sldId id="384" r:id="rId27"/>
    <p:sldId id="386" r:id="rId28"/>
    <p:sldId id="311" r:id="rId29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5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646" algn="l" defTabSz="91425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776" algn="l" defTabSz="91425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905" algn="l" defTabSz="91425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035" algn="l" defTabSz="91425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F1EA"/>
    <a:srgbClr val="FFFFFF"/>
    <a:srgbClr val="D8EFF4"/>
    <a:srgbClr val="E04E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37" autoAdjust="0"/>
    <p:restoredTop sz="86329" autoAdjust="0"/>
  </p:normalViewPr>
  <p:slideViewPr>
    <p:cSldViewPr>
      <p:cViewPr>
        <p:scale>
          <a:sx n="64" d="100"/>
          <a:sy n="64" d="100"/>
        </p:scale>
        <p:origin x="259" y="5"/>
      </p:cViewPr>
      <p:guideLst>
        <p:guide orient="horz" pos="2427"/>
        <p:guide pos="4309"/>
      </p:guideLst>
    </p:cSldViewPr>
  </p:slideViewPr>
  <p:outlineViewPr>
    <p:cViewPr>
      <p:scale>
        <a:sx n="33" d="100"/>
        <a:sy n="33" d="100"/>
      </p:scale>
      <p:origin x="0" y="145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07" tIns="45702" rIns="91407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407" tIns="45702" rIns="91407" bIns="45702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07" tIns="45702" rIns="91407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8584"/>
            <a:ext cx="2945659" cy="496332"/>
          </a:xfrm>
          <a:prstGeom prst="rect">
            <a:avLst/>
          </a:prstGeom>
        </p:spPr>
        <p:txBody>
          <a:bodyPr vert="horz" lIns="91407" tIns="45702" rIns="91407" bIns="45702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07" tIns="45702" rIns="91407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1" y="0"/>
            <a:ext cx="2946400" cy="496809"/>
          </a:xfrm>
          <a:prstGeom prst="rect">
            <a:avLst/>
          </a:prstGeom>
        </p:spPr>
        <p:txBody>
          <a:bodyPr vert="horz" lIns="91407" tIns="45702" rIns="91407" bIns="45702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2" rIns="91407" bIns="457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5713"/>
            <a:ext cx="5438775" cy="4466511"/>
          </a:xfrm>
          <a:prstGeom prst="rect">
            <a:avLst/>
          </a:prstGeom>
        </p:spPr>
        <p:txBody>
          <a:bodyPr vert="horz" lIns="91407" tIns="45702" rIns="91407" bIns="4570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07" tIns="45702" rIns="91407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1" y="9428242"/>
            <a:ext cx="2946400" cy="496809"/>
          </a:xfrm>
          <a:prstGeom prst="rect">
            <a:avLst/>
          </a:prstGeom>
        </p:spPr>
        <p:txBody>
          <a:bodyPr vert="horz" lIns="91407" tIns="45702" rIns="91407" bIns="45702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9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8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8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7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6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6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5" algn="l" defTabSz="9142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43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26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23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437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79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958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94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4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87" tIns="67094" rIns="134187" bIns="67094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8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2" y="2823432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7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068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1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64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743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0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37426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63225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0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2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2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3784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384780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6" y="1602393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2498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1" y="1602393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61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2"/>
            <a:ext cx="11799928" cy="1489417"/>
          </a:xfrm>
          <a:prstGeom prst="rect">
            <a:avLst/>
          </a:prstGeom>
        </p:spPr>
        <p:txBody>
          <a:bodyPr lIns="102635" tIns="51317" rIns="102635" bIns="51317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8" cy="4889212"/>
          </a:xfrm>
          <a:prstGeom prst="rect">
            <a:avLst/>
          </a:prstGeom>
        </p:spPr>
        <p:txBody>
          <a:bodyPr lIns="102635" tIns="51317" rIns="102635" bIns="51317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1" y="7142166"/>
            <a:ext cx="3079749" cy="409575"/>
          </a:xfrm>
          <a:prstGeom prst="rect">
            <a:avLst/>
          </a:prstGeom>
        </p:spPr>
        <p:txBody>
          <a:bodyPr lIns="102635" tIns="51317" rIns="102635" bIns="5131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5" y="7142166"/>
            <a:ext cx="4616450" cy="409575"/>
          </a:xfrm>
          <a:prstGeom prst="rect">
            <a:avLst/>
          </a:prstGeom>
        </p:spPr>
        <p:txBody>
          <a:bodyPr lIns="102635" tIns="51317" rIns="102635" bIns="5131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8" y="7142166"/>
            <a:ext cx="3079749" cy="409575"/>
          </a:xfrm>
          <a:prstGeom prst="rect">
            <a:avLst/>
          </a:prstGeom>
        </p:spPr>
        <p:txBody>
          <a:bodyPr lIns="102635" tIns="51317" rIns="102635" bIns="5131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9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5" tIns="67105" rIns="134205" bIns="6710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69369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0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8" y="2823431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7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811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1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35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0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23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78" y="1678654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39671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24096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78" y="1678654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27270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811214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6" y="160239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2140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69" y="160239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4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81" y="2393770"/>
            <a:ext cx="11628914" cy="1651737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2161" y="4366577"/>
            <a:ext cx="9576753" cy="1969241"/>
          </a:xfrm>
          <a:prstGeom prst="rect">
            <a:avLst/>
          </a:prstGeom>
        </p:spPr>
        <p:txBody>
          <a:bodyPr lIns="136867" tIns="68434" rIns="136867" bIns="6843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4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3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3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1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0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9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74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6"/>
            <a:ext cx="3192251" cy="410259"/>
          </a:xfrm>
          <a:prstGeom prst="rect">
            <a:avLst/>
          </a:prstGeom>
        </p:spPr>
        <p:txBody>
          <a:bodyPr lIns="136867" tIns="68434" rIns="136867" bIns="68434"/>
          <a:lstStyle/>
          <a:p>
            <a:fld id="{064EEA95-25EA-4FDE-8E7A-6AFF7314CE0E}" type="datetimeFigureOut">
              <a:rPr lang="ru-RU" smtClean="0"/>
              <a:pPr/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6"/>
            <a:ext cx="4332340" cy="410259"/>
          </a:xfrm>
          <a:prstGeom prst="rect">
            <a:avLst/>
          </a:prstGeom>
        </p:spPr>
        <p:txBody>
          <a:bodyPr lIns="136867" tIns="68434" rIns="136867" bIns="68434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6"/>
            <a:ext cx="3192251" cy="410259"/>
          </a:xfrm>
          <a:prstGeom prst="rect">
            <a:avLst/>
          </a:prstGeom>
        </p:spPr>
        <p:txBody>
          <a:bodyPr lIns="136867" tIns="68434" rIns="136867" bIns="68434"/>
          <a:lstStyle/>
          <a:p>
            <a:fld id="{AA496579-88E2-47F6-914B-B68490905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660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5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65" tIns="67133" rIns="134265" bIns="6713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5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69410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78" y="1678654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3" y="2823425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7" y="2877200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250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0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7764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78" y="465998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9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0562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995291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59"/>
            <a:ext cx="11799927" cy="1489417"/>
          </a:xfrm>
          <a:prstGeom prst="rect">
            <a:avLst/>
          </a:prstGeom>
        </p:spPr>
        <p:txBody>
          <a:bodyPr lIns="102651" tIns="51325" rIns="102651" bIns="5132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7" cy="4889212"/>
          </a:xfrm>
          <a:prstGeom prst="rect">
            <a:avLst/>
          </a:prstGeom>
        </p:spPr>
        <p:txBody>
          <a:bodyPr lIns="102651" tIns="51325" rIns="102651" bIns="51325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0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3" y="7142163"/>
            <a:ext cx="46164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5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9900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054" y="309180"/>
            <a:ext cx="12312968" cy="1284288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E95EC54-3F7F-470B-B434-2DDEF3E15A2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F958DB9B-CDEC-4D4B-A0FC-D64D7B7B021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0287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E33D2D5A-48BF-4650-82BC-1B8071E2E13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DD2765D-DCD6-4A50-BD45-B4D0898AC9E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7159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032242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59"/>
            <a:ext cx="11799927" cy="1489417"/>
          </a:xfrm>
          <a:prstGeom prst="rect">
            <a:avLst/>
          </a:prstGeom>
        </p:spPr>
        <p:txBody>
          <a:bodyPr lIns="102651" tIns="51325" rIns="102651" bIns="5132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7" cy="4889212"/>
          </a:xfrm>
          <a:prstGeom prst="rect">
            <a:avLst/>
          </a:prstGeom>
        </p:spPr>
        <p:txBody>
          <a:bodyPr lIns="102651" tIns="51325" rIns="102651" bIns="51325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0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3" y="7142163"/>
            <a:ext cx="46164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5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3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173785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054" y="309180"/>
            <a:ext cx="12312968" cy="1284288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E95EC54-3F7F-470B-B434-2DDEF3E15A2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F958DB9B-CDEC-4D4B-A0FC-D64D7B7B021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543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E33D2D5A-48BF-4650-82BC-1B8071E2E13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DD2765D-DCD6-4A50-BD45-B4D0898AC9E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9529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824522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59"/>
            <a:ext cx="11799927" cy="1489417"/>
          </a:xfrm>
          <a:prstGeom prst="rect">
            <a:avLst/>
          </a:prstGeom>
        </p:spPr>
        <p:txBody>
          <a:bodyPr lIns="102651" tIns="51325" rIns="102651" bIns="5132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7" cy="4889212"/>
          </a:xfrm>
          <a:prstGeom prst="rect">
            <a:avLst/>
          </a:prstGeom>
        </p:spPr>
        <p:txBody>
          <a:bodyPr lIns="102651" tIns="51325" rIns="102651" bIns="51325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0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3" y="7142163"/>
            <a:ext cx="46164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5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6711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054" y="309180"/>
            <a:ext cx="12312968" cy="1284288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E95EC54-3F7F-470B-B434-2DDEF3E15A2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F958DB9B-CDEC-4D4B-A0FC-D64D7B7B021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46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E33D2D5A-48BF-4650-82BC-1B8071E2E13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DD2765D-DCD6-4A50-BD45-B4D0898AC9E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3084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68248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59"/>
            <a:ext cx="11799927" cy="1489417"/>
          </a:xfrm>
          <a:prstGeom prst="rect">
            <a:avLst/>
          </a:prstGeom>
        </p:spPr>
        <p:txBody>
          <a:bodyPr lIns="102651" tIns="51325" rIns="102651" bIns="5132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7" cy="4889212"/>
          </a:xfrm>
          <a:prstGeom prst="rect">
            <a:avLst/>
          </a:prstGeom>
        </p:spPr>
        <p:txBody>
          <a:bodyPr lIns="102651" tIns="51325" rIns="102651" bIns="51325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0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3" y="7142163"/>
            <a:ext cx="46164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5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8233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054" y="309180"/>
            <a:ext cx="12312968" cy="1284288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E95EC54-3F7F-470B-B434-2DDEF3E15A2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F958DB9B-CDEC-4D4B-A0FC-D64D7B7B021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28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E33D2D5A-48BF-4650-82BC-1B8071E2E13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DD2765D-DCD6-4A50-BD45-B4D0898AC9E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43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004592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211364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59"/>
            <a:ext cx="11799927" cy="1489417"/>
          </a:xfrm>
          <a:prstGeom prst="rect">
            <a:avLst/>
          </a:prstGeom>
        </p:spPr>
        <p:txBody>
          <a:bodyPr lIns="102651" tIns="51325" rIns="102651" bIns="5132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7" cy="4889212"/>
          </a:xfrm>
          <a:prstGeom prst="rect">
            <a:avLst/>
          </a:prstGeom>
        </p:spPr>
        <p:txBody>
          <a:bodyPr lIns="102651" tIns="51325" rIns="102651" bIns="51325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0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3" y="7142163"/>
            <a:ext cx="46164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5" y="7142163"/>
            <a:ext cx="3079750" cy="409575"/>
          </a:xfrm>
          <a:prstGeom prst="rect">
            <a:avLst/>
          </a:prstGeom>
        </p:spPr>
        <p:txBody>
          <a:bodyPr lIns="102651" tIns="51325" rIns="102651" bIns="513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4495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054" y="309180"/>
            <a:ext cx="12312968" cy="1284288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1E95EC54-3F7F-470B-B434-2DDEF3E15A2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7"/>
            <a:ext cx="4332340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7"/>
            <a:ext cx="3192251" cy="411447"/>
          </a:xfrm>
          <a:prstGeom prst="rect">
            <a:avLst/>
          </a:prstGeom>
        </p:spPr>
        <p:txBody>
          <a:bodyPr lIns="136867" tIns="68434" rIns="136867" bIns="68434"/>
          <a:lstStyle>
            <a:lvl1pPr>
              <a:defRPr/>
            </a:lvl1pPr>
          </a:lstStyle>
          <a:p>
            <a:pPr>
              <a:defRPr/>
            </a:pPr>
            <a:fld id="{F958DB9B-CDEC-4D4B-A0FC-D64D7B7B021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5938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581740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2"/>
            <a:ext cx="11799928" cy="1489417"/>
          </a:xfrm>
          <a:prstGeom prst="rect">
            <a:avLst/>
          </a:prstGeom>
        </p:spPr>
        <p:txBody>
          <a:bodyPr lIns="102635" tIns="51317" rIns="102635" bIns="51317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2"/>
            <a:ext cx="11799928" cy="4889212"/>
          </a:xfrm>
          <a:prstGeom prst="rect">
            <a:avLst/>
          </a:prstGeom>
        </p:spPr>
        <p:txBody>
          <a:bodyPr lIns="102635" tIns="51317" rIns="102635" bIns="51317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1" y="7142166"/>
            <a:ext cx="3079749" cy="409575"/>
          </a:xfrm>
          <a:prstGeom prst="rect">
            <a:avLst/>
          </a:prstGeom>
        </p:spPr>
        <p:txBody>
          <a:bodyPr lIns="102635" tIns="51317" rIns="102635" bIns="5131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5" y="7142166"/>
            <a:ext cx="4616450" cy="409575"/>
          </a:xfrm>
          <a:prstGeom prst="rect">
            <a:avLst/>
          </a:prstGeom>
        </p:spPr>
        <p:txBody>
          <a:bodyPr lIns="102635" tIns="51317" rIns="102635" bIns="5131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8" y="7142166"/>
            <a:ext cx="3079749" cy="409575"/>
          </a:xfrm>
          <a:prstGeom prst="rect">
            <a:avLst/>
          </a:prstGeom>
        </p:spPr>
        <p:txBody>
          <a:bodyPr lIns="102635" tIns="51317" rIns="102635" bIns="51317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3262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81" y="2393770"/>
            <a:ext cx="11628914" cy="1651737"/>
          </a:xfrm>
          <a:prstGeom prst="rect">
            <a:avLst/>
          </a:prstGeom>
        </p:spPr>
        <p:txBody>
          <a:bodyPr lIns="136867" tIns="68434" rIns="136867" bIns="6843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2161" y="4366577"/>
            <a:ext cx="9576753" cy="1969241"/>
          </a:xfrm>
          <a:prstGeom prst="rect">
            <a:avLst/>
          </a:prstGeom>
        </p:spPr>
        <p:txBody>
          <a:bodyPr lIns="136867" tIns="68434" rIns="136867" bIns="6843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4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3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3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1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06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9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74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4054" y="7142066"/>
            <a:ext cx="3192251" cy="410259"/>
          </a:xfrm>
          <a:prstGeom prst="rect">
            <a:avLst/>
          </a:prstGeom>
        </p:spPr>
        <p:txBody>
          <a:bodyPr lIns="136867" tIns="68434" rIns="136867" bIns="68434"/>
          <a:lstStyle/>
          <a:p>
            <a:fld id="{064EEA95-25EA-4FDE-8E7A-6AFF7314CE0E}" type="datetimeFigureOut">
              <a:rPr lang="ru-RU" smtClean="0">
                <a:solidFill>
                  <a:prstClr val="black"/>
                </a:solidFill>
              </a:rPr>
              <a:pPr/>
              <a:t>14.10.2019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4368" y="7142066"/>
            <a:ext cx="4332340" cy="410259"/>
          </a:xfrm>
          <a:prstGeom prst="rect">
            <a:avLst/>
          </a:prstGeom>
        </p:spPr>
        <p:txBody>
          <a:bodyPr lIns="136867" tIns="68434" rIns="136867" bIns="68434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04770" y="7142066"/>
            <a:ext cx="3192251" cy="410259"/>
          </a:xfrm>
          <a:prstGeom prst="rect">
            <a:avLst/>
          </a:prstGeom>
        </p:spPr>
        <p:txBody>
          <a:bodyPr lIns="136867" tIns="68434" rIns="136867" bIns="68434"/>
          <a:lstStyle/>
          <a:p>
            <a:fld id="{AA496579-88E2-47F6-914B-B68490905E8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9992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0759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2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2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865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4213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6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77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5997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45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73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29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5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1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47" indent="-342847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Arial" charset="0"/>
        </a:defRPr>
      </a:lvl1pPr>
      <a:lvl2pPr marL="742836" indent="-28570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2823" indent="-22856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599953" indent="-228564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7082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4210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71340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8469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5599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0237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29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5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3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1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47" indent="-342847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Arial" charset="0"/>
        </a:defRPr>
      </a:lvl1pPr>
      <a:lvl2pPr marL="742836" indent="-28570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2823" indent="-22856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599953" indent="-228564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7082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4210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71340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8469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5599" indent="-228564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7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5" y="2818298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2999"/>
            <a:ext cx="2121358" cy="410259"/>
          </a:xfrm>
          <a:prstGeom prst="rect">
            <a:avLst/>
          </a:prstGeom>
        </p:spPr>
        <p:txBody>
          <a:bodyPr vert="horz" lIns="120768" tIns="60384" rIns="120768" bIns="60384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696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8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3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87" tIns="67094" rIns="134187" bIns="67094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7" y="391783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3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87" tIns="67094" rIns="134187" bIns="67094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87" tIns="67094" rIns="134187" bIns="670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840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840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840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600" indent="-251600" algn="l" defTabSz="603840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840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840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1112" indent="-301919" algn="l" defTabSz="60384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4949" indent="-301919" algn="l" defTabSz="60384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8789" indent="-301919" algn="l" defTabSz="60384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2629" indent="-301919" algn="l" defTabSz="60384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840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678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517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355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191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3031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6871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30707" algn="l" defTabSz="6038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5" y="2818297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2996"/>
            <a:ext cx="2121358" cy="410259"/>
          </a:xfrm>
          <a:prstGeom prst="rect">
            <a:avLst/>
          </a:prstGeom>
        </p:spPr>
        <p:txBody>
          <a:bodyPr vert="horz" lIns="120786" tIns="60394" rIns="120786" bIns="60394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69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8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3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5" tIns="67105" rIns="134205" bIns="6710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7" y="391783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3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5" tIns="67105" rIns="134205" bIns="6710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205" tIns="67105" rIns="134205" bIns="6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932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932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932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637" indent="-251637" algn="l" defTabSz="603932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932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932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1624" indent="-301964" algn="l" defTabSz="60393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5557" indent="-301964" algn="l" defTabSz="60393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9488" indent="-301964" algn="l" defTabSz="60393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3422" indent="-301964" algn="l" defTabSz="60393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932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865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795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728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659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3591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7523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31454" algn="l" defTabSz="60393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3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5" y="2818294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1" y="6902994"/>
            <a:ext cx="2121358" cy="410259"/>
          </a:xfrm>
          <a:prstGeom prst="rect">
            <a:avLst/>
          </a:prstGeom>
        </p:spPr>
        <p:txBody>
          <a:bodyPr vert="horz" lIns="120838" tIns="60419" rIns="120838" bIns="60419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1" y="56069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65" tIns="67133" rIns="134265" bIns="6713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7" y="391779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4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65" tIns="67133" rIns="134265" bIns="6713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265" tIns="67133" rIns="134265" bIns="6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4192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4192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4192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746" indent="-251746" algn="l" defTabSz="604192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4192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4192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3053" indent="-302096" algn="l" defTabSz="6041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7245" indent="-302096" algn="l" defTabSz="6041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31436" indent="-302096" algn="l" defTabSz="6041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5628" indent="-302096" algn="l" defTabSz="60419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4192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383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2575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6766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20958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5149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341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33532" algn="l" defTabSz="604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540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369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9120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4187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042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441"/>
            <a:ext cx="6010276" cy="1895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6" y="1980655"/>
            <a:ext cx="12766676" cy="5257055"/>
          </a:xfrm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Об участии органов местного самоуправления </a:t>
            </a:r>
            <a:br>
              <a:rPr lang="ru-RU" sz="3600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Ленинградской области в реализации региональной составляющей национального проекта «МСП и поддержка индивидуальной предпринимательской инициативы»</a:t>
            </a:r>
            <a:br>
              <a:rPr lang="ru-RU" sz="3600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3100" b="1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ru-RU" sz="3100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3100" dirty="0">
                <a:solidFill>
                  <a:srgbClr val="000000"/>
                </a:solidFill>
              </a:rPr>
              <a:t/>
            </a:r>
            <a:br>
              <a:rPr lang="ru-RU" sz="3100" dirty="0">
                <a:solidFill>
                  <a:srgbClr val="000000"/>
                </a:solidFill>
              </a:rPr>
            </a:br>
            <a:r>
              <a:rPr lang="ru-RU" sz="3100" b="1" dirty="0" smtClean="0">
                <a:solidFill>
                  <a:srgbClr val="000000"/>
                </a:solidFill>
                <a:latin typeface="Calibri" pitchFamily="34" charset="0"/>
              </a:rPr>
              <a:t>Толмачева Анастасия Евгеньевна, </a:t>
            </a:r>
            <a:r>
              <a:rPr lang="ru-RU" sz="3100" b="1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31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Calibri" pitchFamily="34" charset="0"/>
              </a:rPr>
              <a:t>заместитель</a:t>
            </a:r>
            <a:r>
              <a:rPr lang="ru-RU" sz="31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100" dirty="0" smtClean="0">
                <a:solidFill>
                  <a:srgbClr val="000000"/>
                </a:solidFill>
                <a:latin typeface="Calibri" pitchFamily="34" charset="0"/>
              </a:rPr>
              <a:t>председателя </a:t>
            </a:r>
            <a:r>
              <a:rPr lang="ru-RU" sz="3100" dirty="0">
                <a:solidFill>
                  <a:srgbClr val="000000"/>
                </a:solidFill>
                <a:latin typeface="Calibri" pitchFamily="34" charset="0"/>
              </a:rPr>
              <a:t>комитета по развитию малого, среднего бизнеса                                                               и потребительского рынка Ленинградской области</a:t>
            </a:r>
            <a:br>
              <a:rPr lang="ru-RU" sz="31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3100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31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100" b="1" smtClean="0">
                <a:solidFill>
                  <a:srgbClr val="000000"/>
                </a:solidFill>
                <a:latin typeface="Calibri" pitchFamily="34" charset="0"/>
              </a:rPr>
              <a:t>14</a:t>
            </a:r>
            <a:r>
              <a:rPr lang="en-US" sz="3100" b="1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100" b="1" dirty="0" smtClean="0">
                <a:solidFill>
                  <a:srgbClr val="000000"/>
                </a:solidFill>
                <a:latin typeface="Calibri" pitchFamily="34" charset="0"/>
              </a:rPr>
              <a:t>октября   </a:t>
            </a:r>
            <a:r>
              <a:rPr lang="ru-RU" sz="3100" b="1" dirty="0">
                <a:solidFill>
                  <a:srgbClr val="000000"/>
                </a:solidFill>
                <a:latin typeface="Calibri" pitchFamily="34" charset="0"/>
              </a:rPr>
              <a:t>2019 года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10522673" y="-171741"/>
            <a:ext cx="3125746" cy="173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>
            <a:extLst/>
          </p:cNvPr>
          <p:cNvCxnSpPr/>
          <p:nvPr/>
        </p:nvCxnSpPr>
        <p:spPr>
          <a:xfrm>
            <a:off x="696594" y="1620614"/>
            <a:ext cx="123889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9678165"/>
              </p:ext>
            </p:extLst>
          </p:nvPr>
        </p:nvGraphicFramePr>
        <p:xfrm>
          <a:off x="619925" y="1836638"/>
          <a:ext cx="12376937" cy="5475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317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74321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Сланцевский</a:t>
                      </a:r>
                      <a:r>
                        <a:rPr kumimoji="0" lang="ru-RU" sz="3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3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район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321"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НОРМАТИВ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 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НОРМАТИВ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 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НОРМАТИВ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18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 1. НТО по продаже продовольственных товаров</a:t>
                      </a:r>
                      <a:r>
                        <a:rPr lang="ru-RU" sz="2400" b="1" baseline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и с/х продукции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9,8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4,2!</a:t>
                      </a:r>
                      <a:endParaRPr lang="en-US" sz="28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81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 НТО по продаже продукции общественного питания 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66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 НТО по реализации печатной продукции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ru-RU" sz="2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0,8!</a:t>
                      </a:r>
                      <a:r>
                        <a:rPr lang="ru-RU" sz="2800" b="1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9870" y="211409"/>
            <a:ext cx="1088717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Calibri" pitchFamily="34" charset="0"/>
              </a:rPr>
              <a:t>ОБЕСПЕЧЕНИЕ СООТВЕТСТВИЯ ОРГАНИЗАЦИЙ НЕСТАЦИОНАРНОЙ И МОБИЛЬНОЙ ТОРГОВЛИ УСТАНОВЛЕННЫМ ПРАВИЛАМ И ОБЩИМ ПРИНЦИПАМ </a:t>
            </a:r>
            <a:r>
              <a:rPr lang="ru-RU" sz="2600" b="1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ru-RU" sz="26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количество НТО на 10 000 человек)</a:t>
            </a:r>
            <a:endParaRPr lang="ru-RU" sz="26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3"/>
          <a:srcRect r="9087"/>
          <a:stretch>
            <a:fillRect/>
          </a:stretch>
        </p:blipFill>
        <p:spPr bwMode="auto">
          <a:xfrm>
            <a:off x="10997156" y="-323602"/>
            <a:ext cx="3125746" cy="173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>
            <a:extLst/>
          </p:cNvPr>
          <p:cNvCxnSpPr/>
          <p:nvPr/>
        </p:nvCxnSpPr>
        <p:spPr>
          <a:xfrm>
            <a:off x="619925" y="1187992"/>
            <a:ext cx="123889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8996304"/>
              </p:ext>
            </p:extLst>
          </p:nvPr>
        </p:nvGraphicFramePr>
        <p:xfrm>
          <a:off x="619925" y="1228245"/>
          <a:ext cx="12629324" cy="6339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1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1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2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25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625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625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481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2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01.07.2019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2020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2021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2022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2023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2024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63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Бокситогорский</a:t>
                      </a:r>
                      <a:r>
                        <a:rPr lang="ru-RU" sz="1500" dirty="0">
                          <a:effectLst/>
                        </a:rPr>
                        <a:t>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1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Волосовский</a:t>
                      </a:r>
                      <a:r>
                        <a:rPr lang="ru-RU" sz="1500" dirty="0">
                          <a:effectLst/>
                        </a:rPr>
                        <a:t>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4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FFFF"/>
                          </a:solidFill>
                          <a:effectLst/>
                        </a:rPr>
                        <a:t>Волховский</a:t>
                      </a: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85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FFFF"/>
                          </a:solidFill>
                          <a:effectLst/>
                        </a:rPr>
                        <a:t>Всеволожский МР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43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Выборгский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25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Гатчинский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Кингисеппский</a:t>
                      </a:r>
                      <a:r>
                        <a:rPr lang="ru-RU" sz="1500" dirty="0">
                          <a:effectLst/>
                        </a:rPr>
                        <a:t>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Киришский</a:t>
                      </a:r>
                      <a:r>
                        <a:rPr lang="ru-RU" sz="1500" dirty="0">
                          <a:effectLst/>
                        </a:rPr>
                        <a:t>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11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Кировский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Лодейнопольский МР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50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Ломоносовский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344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FFFFFF"/>
                          </a:solidFill>
                          <a:effectLst/>
                        </a:rPr>
                        <a:t>Лужский</a:t>
                      </a:r>
                      <a:r>
                        <a:rPr lang="ru-RU" sz="15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687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Подпорожский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0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FFFF"/>
                          </a:solidFill>
                          <a:effectLst/>
                        </a:rPr>
                        <a:t>Приозерский</a:t>
                      </a: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B050"/>
                          </a:solidFill>
                          <a:effectLst/>
                        </a:rPr>
                        <a:t>Сланцевский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</a:rPr>
                        <a:t> МР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91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FFFF"/>
                          </a:solidFill>
                          <a:effectLst/>
                        </a:rPr>
                        <a:t>Тихвинский МР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91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Тосненский</a:t>
                      </a:r>
                      <a:r>
                        <a:rPr lang="ru-RU" sz="1500" dirty="0">
                          <a:effectLst/>
                        </a:rPr>
                        <a:t> МР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2713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Сосновый Бор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5610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Ленинградская область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342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7 000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15 000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19 000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23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 000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27 000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3833" y="59098"/>
            <a:ext cx="114492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КОЛИЧЕСТВО САМОЗАНЯТЫХ ГРАЖДАН, ЗАФИКСИРОВАВШИХ СВОЙ СТАТУС, </a:t>
            </a:r>
          </a:p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С УЧЕТОМ ВВЕДЕНИЯ НАЛОГОВОГО РЕЖИМА ДЛЯ САМОЗАНЯТЫХ, 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latin typeface="Calibri" pitchFamily="34" charset="0"/>
              </a:rPr>
              <a:t>ЧЕЛОВЕК НАРАСТАЮЩИМ ИТОГОМ</a:t>
            </a:r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7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3826" y="252461"/>
            <a:ext cx="13033376" cy="744492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5250"/>
              </a:spcBef>
              <a:spcAft>
                <a:spcPts val="838"/>
              </a:spcAft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  <a:cs typeface="+mn-cs"/>
            </a:endParaRPr>
          </a:p>
          <a:p>
            <a:r>
              <a:rPr lang="ru-RU" sz="3600" b="1" spc="-50" dirty="0">
                <a:solidFill>
                  <a:srgbClr val="FF0000"/>
                </a:solidFill>
                <a:latin typeface="Calibri"/>
              </a:rPr>
              <a:t>ПРОЕКТ «ДОСТУП К ЛЬГОТНОМУ ФИНАНСИРОВАНИЮ»</a:t>
            </a:r>
          </a:p>
          <a:p>
            <a:pPr lvl="0"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" y="1079488"/>
            <a:ext cx="7205138" cy="604250"/>
          </a:xfrm>
          <a:prstGeom prst="rect">
            <a:avLst/>
          </a:prstGeom>
          <a:noFill/>
        </p:spPr>
        <p:txBody>
          <a:bodyPr wrap="square" lIns="110725" tIns="55363" rIns="110725" bIns="55363" rtlCol="0">
            <a:spAutoFit/>
          </a:bodyPr>
          <a:lstStyle/>
          <a:p>
            <a:pPr algn="ctr"/>
            <a:r>
              <a:rPr lang="ru-RU" sz="3200" b="1" spc="-50" dirty="0">
                <a:solidFill>
                  <a:srgbClr val="FF0000"/>
                </a:solidFill>
                <a:latin typeface="Calibri"/>
              </a:rPr>
              <a:t>МЕРОПРИЯТИЯ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509636" y="1321538"/>
            <a:ext cx="123878" cy="6229151"/>
            <a:chOff x="3952706" y="694664"/>
            <a:chExt cx="73352" cy="3785392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3952706" y="694664"/>
              <a:ext cx="73352" cy="1961399"/>
              <a:chOff x="5270275" y="217864"/>
              <a:chExt cx="97802" cy="2615198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270275" y="217864"/>
                <a:ext cx="0" cy="2435502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270275" y="2648064"/>
                <a:ext cx="97801" cy="97801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H="1">
                <a:off x="5270275" y="2735261"/>
                <a:ext cx="97802" cy="97801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953528" y="2653430"/>
              <a:ext cx="0" cy="182662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8026213" y="1079487"/>
            <a:ext cx="5563560" cy="604250"/>
          </a:xfrm>
          <a:prstGeom prst="rect">
            <a:avLst/>
          </a:prstGeom>
          <a:noFill/>
        </p:spPr>
        <p:txBody>
          <a:bodyPr wrap="square" lIns="110725" tIns="55363" rIns="110725" bIns="55363" rtlCol="0">
            <a:spAutoFit/>
          </a:bodyPr>
          <a:lstStyle/>
          <a:p>
            <a:pPr algn="ctr"/>
            <a:r>
              <a:rPr lang="ru-RU" sz="3200" b="1" spc="-50" dirty="0">
                <a:solidFill>
                  <a:srgbClr val="FF0000"/>
                </a:solidFill>
                <a:latin typeface="Calibri"/>
              </a:rPr>
              <a:t>РЕЗУЛЬТАТЫ к 2024 г.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222" y="5581054"/>
            <a:ext cx="7205362" cy="1584176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Выявление субъектов МСП, заинтересованных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в привлечении заемного финансирования,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в том числе на реализацию </a:t>
            </a:r>
            <a:r>
              <a:rPr lang="ru-RU" sz="2400" dirty="0" err="1">
                <a:solidFill>
                  <a:prstClr val="black"/>
                </a:solidFill>
              </a:rPr>
              <a:t>инвестпроектов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-223" y="1836638"/>
            <a:ext cx="7205362" cy="1590417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>
              <a:lnSpc>
                <a:spcPct val="95000"/>
              </a:lnSpc>
            </a:pPr>
            <a:r>
              <a:rPr lang="ru-RU" sz="2400" dirty="0">
                <a:solidFill>
                  <a:prstClr val="black"/>
                </a:solidFill>
              </a:rPr>
              <a:t>Привлечение субъектов МСП</a:t>
            </a:r>
          </a:p>
          <a:p>
            <a:pPr algn="ctr">
              <a:lnSpc>
                <a:spcPct val="95000"/>
              </a:lnSpc>
            </a:pPr>
            <a:r>
              <a:rPr lang="ru-RU" sz="2400" dirty="0">
                <a:solidFill>
                  <a:prstClr val="black"/>
                </a:solidFill>
              </a:rPr>
              <a:t>(в том числе женщин и предпринимателей                          старше 45 лет, субъектов, зарегистрированных</a:t>
            </a:r>
          </a:p>
          <a:p>
            <a:pPr algn="ctr">
              <a:lnSpc>
                <a:spcPct val="95000"/>
              </a:lnSpc>
            </a:pPr>
            <a:r>
              <a:rPr lang="ru-RU" sz="2400" dirty="0">
                <a:solidFill>
                  <a:prstClr val="black"/>
                </a:solidFill>
              </a:rPr>
              <a:t>в моногородах) к получению </a:t>
            </a:r>
          </a:p>
          <a:p>
            <a:pPr algn="ctr">
              <a:lnSpc>
                <a:spcPct val="95000"/>
              </a:lnSpc>
            </a:pPr>
            <a:r>
              <a:rPr lang="ru-RU" sz="2400" dirty="0" err="1">
                <a:solidFill>
                  <a:prstClr val="black"/>
                </a:solidFill>
              </a:rPr>
              <a:t>микрофинансовой</a:t>
            </a:r>
            <a:r>
              <a:rPr lang="ru-RU" sz="2400" dirty="0">
                <a:solidFill>
                  <a:prstClr val="black"/>
                </a:solidFill>
              </a:rPr>
              <a:t> поддержки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-4785" y="3791069"/>
            <a:ext cx="7205362" cy="1436124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Повышение доступности </a:t>
            </a:r>
            <a:r>
              <a:rPr lang="ru-RU" sz="2400" dirty="0" err="1">
                <a:solidFill>
                  <a:prstClr val="black"/>
                </a:solidFill>
              </a:rPr>
              <a:t>микрозаймов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в муниципальных </a:t>
            </a:r>
            <a:r>
              <a:rPr lang="ru-RU" sz="2400" dirty="0" err="1">
                <a:solidFill>
                  <a:prstClr val="black"/>
                </a:solidFill>
              </a:rPr>
              <a:t>микрокредитных</a:t>
            </a:r>
            <a:r>
              <a:rPr lang="ru-RU" sz="2400" dirty="0">
                <a:solidFill>
                  <a:prstClr val="black"/>
                </a:solidFill>
              </a:rPr>
              <a:t> компаниях (фондах)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026213" y="5612401"/>
            <a:ext cx="5563560" cy="1552829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информация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для оказания поддержки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передана в Центр «Мой бизнес»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026213" y="1836639"/>
            <a:ext cx="5563560" cy="1511510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не менее 622 субъектам МСП предоставлены </a:t>
            </a:r>
            <a:r>
              <a:rPr lang="ru-RU" sz="2400" dirty="0" err="1">
                <a:solidFill>
                  <a:prstClr val="black"/>
                </a:solidFill>
              </a:rPr>
              <a:t>микрозаймы</a:t>
            </a:r>
            <a:r>
              <a:rPr lang="ru-RU" sz="2400" dirty="0">
                <a:solidFill>
                  <a:prstClr val="black"/>
                </a:solidFill>
              </a:rPr>
              <a:t> региональной или                     муниципальными МФО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026213" y="3791070"/>
            <a:ext cx="5563560" cy="1501952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обеспечена </a:t>
            </a:r>
            <a:r>
              <a:rPr lang="ru-RU" sz="2400" dirty="0" err="1">
                <a:solidFill>
                  <a:prstClr val="black"/>
                </a:solidFill>
              </a:rPr>
              <a:t>докапитализация</a:t>
            </a:r>
            <a:r>
              <a:rPr lang="ru-RU" sz="2400" dirty="0">
                <a:solidFill>
                  <a:prstClr val="black"/>
                </a:solidFill>
              </a:rPr>
              <a:t> муниципальных </a:t>
            </a:r>
            <a:r>
              <a:rPr lang="ru-RU" sz="2400" dirty="0" err="1">
                <a:solidFill>
                  <a:prstClr val="black"/>
                </a:solidFill>
              </a:rPr>
              <a:t>микрокредитных</a:t>
            </a:r>
            <a:r>
              <a:rPr lang="ru-RU" sz="2400" dirty="0">
                <a:solidFill>
                  <a:prstClr val="black"/>
                </a:solidFill>
              </a:rPr>
              <a:t> компаний</a:t>
            </a:r>
          </a:p>
        </p:txBody>
      </p:sp>
      <p:pic>
        <p:nvPicPr>
          <p:cNvPr id="30" name="Рисунок 3"/>
          <p:cNvPicPr>
            <a:picLocks noChangeAspect="1"/>
          </p:cNvPicPr>
          <p:nvPr/>
        </p:nvPicPr>
        <p:blipFill rotWithShape="1">
          <a:blip r:embed="rId3" cstate="print"/>
          <a:srcRect t="45996" r="54305"/>
          <a:stretch/>
        </p:blipFill>
        <p:spPr bwMode="auto">
          <a:xfrm>
            <a:off x="12753756" y="-72124"/>
            <a:ext cx="927541" cy="106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09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090" y="252461"/>
            <a:ext cx="13033376" cy="744492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600" b="1" spc="-50" dirty="0">
                <a:solidFill>
                  <a:srgbClr val="FF0000"/>
                </a:solidFill>
                <a:latin typeface="Calibri"/>
              </a:rPr>
              <a:t>ПРОЕКТ «АКСЕЛЕРАЦИЯ СУБЪЕКТОВ МСП»</a:t>
            </a:r>
            <a:endParaRPr lang="ru-RU" sz="4000" b="1" spc="-50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" y="1079488"/>
            <a:ext cx="7205138" cy="604250"/>
          </a:xfrm>
          <a:prstGeom prst="rect">
            <a:avLst/>
          </a:prstGeom>
          <a:noFill/>
        </p:spPr>
        <p:txBody>
          <a:bodyPr wrap="square" lIns="110725" tIns="55363" rIns="110725" bIns="55363" rtlCol="0">
            <a:spAutoFit/>
          </a:bodyPr>
          <a:lstStyle/>
          <a:p>
            <a:pPr algn="ctr"/>
            <a:r>
              <a:rPr lang="ru-RU" sz="3200" b="1" spc="-50" dirty="0">
                <a:solidFill>
                  <a:srgbClr val="FF0000"/>
                </a:solidFill>
                <a:latin typeface="Calibri"/>
              </a:rPr>
              <a:t>МЕРОПРИЯТИЯ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509636" y="1321538"/>
            <a:ext cx="123878" cy="6229151"/>
            <a:chOff x="3952706" y="694664"/>
            <a:chExt cx="73352" cy="3785392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3952706" y="694664"/>
              <a:ext cx="73352" cy="1961399"/>
              <a:chOff x="5270275" y="217864"/>
              <a:chExt cx="97802" cy="2615198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270275" y="217864"/>
                <a:ext cx="0" cy="2435502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270275" y="2648064"/>
                <a:ext cx="97801" cy="97801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H="1">
                <a:off x="5270275" y="2735261"/>
                <a:ext cx="97802" cy="97801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953528" y="2653430"/>
              <a:ext cx="0" cy="182662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8026213" y="1079487"/>
            <a:ext cx="5563560" cy="604250"/>
          </a:xfrm>
          <a:prstGeom prst="rect">
            <a:avLst/>
          </a:prstGeom>
          <a:noFill/>
        </p:spPr>
        <p:txBody>
          <a:bodyPr wrap="square" lIns="110725" tIns="55363" rIns="110725" bIns="55363" rtlCol="0">
            <a:spAutoFit/>
          </a:bodyPr>
          <a:lstStyle/>
          <a:p>
            <a:pPr algn="ctr"/>
            <a:r>
              <a:rPr lang="ru-RU" sz="3200" b="1" spc="-50" dirty="0">
                <a:solidFill>
                  <a:srgbClr val="FF0000"/>
                </a:solidFill>
                <a:latin typeface="Calibri"/>
              </a:rPr>
              <a:t>РЕЗУЛЬТАТЫ к 2024 г.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11027" y="6514018"/>
            <a:ext cx="7205362" cy="108682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Содействие в привлечении заявок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для создания промышленных парков 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-223" y="1682945"/>
            <a:ext cx="7205362" cy="108682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Привлечение субъектов МСП, физических лиц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к получению услуг, мер поддержки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Центра «Мой бизнес»</a:t>
            </a:r>
          </a:p>
        </p:txBody>
      </p:sp>
      <p:sp>
        <p:nvSpPr>
          <p:cNvPr id="28" name="Пятиугольник 27"/>
          <p:cNvSpPr/>
          <p:nvPr/>
        </p:nvSpPr>
        <p:spPr>
          <a:xfrm>
            <a:off x="-223" y="5307004"/>
            <a:ext cx="7205362" cy="108682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Участие в реализации программы ускоренного развития субъектов МСП в моногородах</a:t>
            </a:r>
          </a:p>
        </p:txBody>
      </p:sp>
      <p:sp>
        <p:nvSpPr>
          <p:cNvPr id="29" name="Пятиугольник 28"/>
          <p:cNvSpPr/>
          <p:nvPr/>
        </p:nvSpPr>
        <p:spPr>
          <a:xfrm>
            <a:off x="-223" y="2888977"/>
            <a:ext cx="7205362" cy="108682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Выявление и направление предприятий МСП – потенциальных экспортеров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в Центр поддержки экспорта</a:t>
            </a:r>
          </a:p>
        </p:txBody>
      </p:sp>
      <p:sp>
        <p:nvSpPr>
          <p:cNvPr id="30" name="Пятиугольник 29"/>
          <p:cNvSpPr/>
          <p:nvPr/>
        </p:nvSpPr>
        <p:spPr>
          <a:xfrm>
            <a:off x="-223" y="4089748"/>
            <a:ext cx="7205362" cy="108682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Участие в реализации программы по расширению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использования франшиз в секторе МСП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116613" y="6504343"/>
            <a:ext cx="5563558" cy="1096495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3 промышленных парка создано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(обеспечено развитие)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096606" y="1673270"/>
            <a:ext cx="5563558" cy="1096495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10% от общего количества субъектов МСП обеспечены услугами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Центра «Мой бизнес»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117739" y="5297329"/>
            <a:ext cx="5563558" cy="1096495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15 субъектам МСП, осуществляющим деятельность в моногородах,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оказана поддержка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117739" y="2888977"/>
            <a:ext cx="5563558" cy="1096495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232 субъекта МСП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выведены на экспорт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116613" y="4089748"/>
            <a:ext cx="5563558" cy="1096495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1" tIns="55329" rIns="110661" bIns="55329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не менее 2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региональных франшиз создано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8" t="-17875" r="57519" b="17875"/>
          <a:stretch/>
        </p:blipFill>
        <p:spPr>
          <a:xfrm>
            <a:off x="11908685" y="-199593"/>
            <a:ext cx="1705540" cy="129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47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826" y="252461"/>
            <a:ext cx="13033376" cy="744492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5250"/>
              </a:spcBef>
              <a:spcAft>
                <a:spcPts val="838"/>
              </a:spcAft>
              <a:defRPr/>
            </a:pPr>
            <a:r>
              <a:rPr lang="ru-RU" sz="4000" b="1" spc="-50" dirty="0">
                <a:solidFill>
                  <a:srgbClr val="FF0000"/>
                </a:solidFill>
                <a:latin typeface="Calibri"/>
                <a:cs typeface="+mn-cs"/>
              </a:rPr>
              <a:t>ЦЕНТР «МОЙ БИЗНЕС»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616" y="1067631"/>
            <a:ext cx="13461662" cy="1970063"/>
          </a:xfrm>
          <a:prstGeom prst="rect">
            <a:avLst/>
          </a:prstGeom>
          <a:noFill/>
        </p:spPr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ФОНД ПОДДЕРЖКИ ПРЕДПРИНИМАТЕЛЬСТВА                                                                                                              И ПРОМЫШЛЕННОСТИ ЛЕНИНГРАДСКОЙ ОБЛАСТИ,                                           МИКРОКРЕДИТНАЯ КОМПАНИЯ</a:t>
            </a:r>
          </a:p>
          <a:p>
            <a:pPr algn="ctr"/>
            <a:r>
              <a:rPr lang="ru-RU" sz="2400" dirty="0">
                <a:latin typeface="+mn-lt"/>
              </a:rPr>
              <a:t>(единый клиентский офис, единое «кредитное окно»)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8" t="-17875" r="57519" b="17875"/>
          <a:stretch/>
        </p:blipFill>
        <p:spPr>
          <a:xfrm>
            <a:off x="11778810" y="-49874"/>
            <a:ext cx="1799074" cy="1140681"/>
          </a:xfrm>
          <a:prstGeom prst="rect">
            <a:avLst/>
          </a:prstGeom>
        </p:spPr>
      </p:pic>
      <p:sp>
        <p:nvSpPr>
          <p:cNvPr id="5" name="Двойные круглые скобки 4"/>
          <p:cNvSpPr/>
          <p:nvPr/>
        </p:nvSpPr>
        <p:spPr>
          <a:xfrm rot="5400000">
            <a:off x="5068154" y="-1710980"/>
            <a:ext cx="3600400" cy="13143909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2210" tIns="61105" rIns="122210" bIns="61105"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6403" y="4214931"/>
            <a:ext cx="4309477" cy="862067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Центр поддержки</a:t>
            </a:r>
          </a:p>
          <a:p>
            <a:pPr algn="ctr"/>
            <a:r>
              <a:rPr lang="ru-RU" sz="2400" dirty="0">
                <a:latin typeface="+mj-lt"/>
              </a:rPr>
              <a:t>предпринимательства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85799" y="4214931"/>
            <a:ext cx="4337297" cy="862067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/>
              <a:t>Региональная </a:t>
            </a:r>
            <a:r>
              <a:rPr lang="ru-RU" sz="2400" dirty="0" err="1"/>
              <a:t>микрокредитная</a:t>
            </a:r>
            <a:r>
              <a:rPr lang="ru-RU" sz="2400" dirty="0"/>
              <a:t> компания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03015" y="4214931"/>
            <a:ext cx="4337297" cy="862067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/>
              <a:t>Региональная гарантийная организация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5799" y="5223043"/>
            <a:ext cx="4337297" cy="862067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/>
              <a:t>Региональный фонд развития промышленности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015" y="5223043"/>
            <a:ext cx="4337299" cy="862067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/>
              <a:t>Региональный центр инжиниринга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403" y="5223043"/>
            <a:ext cx="4309477" cy="862067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/>
              <a:t>Центр инноваций </a:t>
            </a:r>
          </a:p>
          <a:p>
            <a:pPr algn="ctr"/>
            <a:r>
              <a:rPr lang="ru-RU" sz="2400" dirty="0"/>
              <a:t>социальной сферы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6403" y="3564830"/>
            <a:ext cx="13143909" cy="492735"/>
          </a:xfrm>
          <a:prstGeom prst="rect">
            <a:avLst/>
          </a:prstGeom>
          <a:solidFill>
            <a:srgbClr val="D8EFF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2210" tIns="61105" rIns="122210" bIns="61105" rtlCol="0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Единый орган управления организациями поддержки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3873" y="6408641"/>
            <a:ext cx="1437068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МФЦ для бизнеса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76041" y="6408640"/>
            <a:ext cx="3960440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Уполномоченный по защите прав предпринимателей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8489" y="6408641"/>
            <a:ext cx="2592288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Фонд содействия инновациям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72785" y="6408639"/>
            <a:ext cx="1974470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Центр с/х компетенций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30763" y="6414838"/>
            <a:ext cx="1974470" cy="83099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200" dirty="0"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+mj-lt"/>
              </a:rPr>
              <a:t>ЦМИТ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9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3"/>
          <a:srcRect r="9087"/>
          <a:stretch>
            <a:fillRect/>
          </a:stretch>
        </p:blipFill>
        <p:spPr bwMode="auto">
          <a:xfrm>
            <a:off x="10503075" y="-273506"/>
            <a:ext cx="3125746" cy="173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6212634"/>
              </p:ext>
            </p:extLst>
          </p:nvPr>
        </p:nvGraphicFramePr>
        <p:xfrm>
          <a:off x="731892" y="1457905"/>
          <a:ext cx="12277006" cy="5730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6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15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1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15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715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715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2539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2023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2024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Бокситогорский</a:t>
                      </a:r>
                      <a:r>
                        <a:rPr lang="ru-RU" sz="1400" dirty="0">
                          <a:effectLst/>
                        </a:rPr>
                        <a:t>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Волосовский</a:t>
                      </a:r>
                      <a:r>
                        <a:rPr lang="ru-RU" sz="1400" dirty="0">
                          <a:effectLst/>
                        </a:rPr>
                        <a:t>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FFFF"/>
                          </a:solidFill>
                          <a:effectLst/>
                        </a:rPr>
                        <a:t>Волховский</a:t>
                      </a: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322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7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Всеволожский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345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456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520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Выборгский МР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115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216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469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Гатчинский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Кингисеппский</a:t>
                      </a:r>
                      <a:r>
                        <a:rPr lang="ru-RU" sz="1400" dirty="0">
                          <a:effectLst/>
                        </a:rPr>
                        <a:t>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Киришский</a:t>
                      </a:r>
                      <a:r>
                        <a:rPr lang="ru-RU" sz="1400" dirty="0">
                          <a:effectLst/>
                        </a:rPr>
                        <a:t>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Кировский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FFFF"/>
                          </a:solidFill>
                          <a:effectLst/>
                        </a:rPr>
                        <a:t>Лодейнопольский</a:t>
                      </a: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123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332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438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Ломоносовский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185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244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352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465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530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FFFF"/>
                          </a:solidFill>
                          <a:effectLst/>
                        </a:rPr>
                        <a:t>Лужский</a:t>
                      </a: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147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195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370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423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Подпорожский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187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268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355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405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535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Приозерский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308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407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464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B050"/>
                          </a:solidFill>
                          <a:effectLst/>
                        </a:rPr>
                        <a:t>Сланцевский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 МР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97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137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182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262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347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396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</a:rPr>
                        <a:t>Тихвинский МР</a:t>
                      </a:r>
                      <a:endParaRPr lang="ru-RU" sz="14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198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377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430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Тосненский</a:t>
                      </a:r>
                      <a:r>
                        <a:rPr lang="ru-RU" sz="1400" dirty="0">
                          <a:effectLst/>
                        </a:rPr>
                        <a:t> МР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Сосновоборский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 ГО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145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192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364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416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626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Ленинградская область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 1916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2715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3597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5176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6838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</a:rPr>
                        <a:t>7804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>
            <a:extLst/>
          </p:cNvPr>
          <p:cNvCxnSpPr/>
          <p:nvPr/>
        </p:nvCxnSpPr>
        <p:spPr>
          <a:xfrm>
            <a:off x="619925" y="1262883"/>
            <a:ext cx="123889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9870" y="-27207"/>
            <a:ext cx="105271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КОЛИЧЕСТВО СУБЪЕКТОВ МСП И САМОЗАНЯТЫХ ГРАЖДАН, ПОЛУЧИВШИХ ПОДДЕРЖКУ В РАМКАХ РЕГИОНАЛЬНОГО ПРОЕКТА «АКСЕЛЕРАЦИЯ СУБЪЕКТОВ МСП», </a:t>
            </a:r>
            <a:r>
              <a:rPr lang="ru-RU" sz="2400" b="1" dirty="0">
                <a:solidFill>
                  <a:srgbClr val="00B050"/>
                </a:solidFill>
                <a:latin typeface="Calibri" pitchFamily="34" charset="0"/>
              </a:rPr>
              <a:t>ЕДИНИЦ НАРАСТАЮЩИМ ИТОГОМ</a:t>
            </a:r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2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23" y="108446"/>
            <a:ext cx="13465496" cy="1815882"/>
          </a:xfrm>
          <a:prstGeom prst="rect">
            <a:avLst/>
          </a:prstGeom>
          <a:solidFill>
            <a:srgbClr val="F5F1EA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 РЕГИОНАЛЬНОГО ПРОЕКТА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«ПОПУЛЯРИЗАЦИЯ ПРЕДПРИНИМАТЕЛЬСТВА»</a:t>
            </a:r>
          </a:p>
          <a:p>
            <a:r>
              <a:rPr lang="ru-RU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Сланцевский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 Ленинградской области</a:t>
            </a:r>
          </a:p>
          <a:p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3449996"/>
              </p:ext>
            </p:extLst>
          </p:nvPr>
        </p:nvGraphicFramePr>
        <p:xfrm>
          <a:off x="329302" y="1906277"/>
          <a:ext cx="13321476" cy="4775497"/>
        </p:xfrm>
        <a:graphic>
          <a:graphicData uri="http://schemas.openxmlformats.org/drawingml/2006/table">
            <a:tbl>
              <a:tblPr firstRow="1" firstCol="1" bandRow="1"/>
              <a:tblGrid>
                <a:gridCol w="6192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1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2019 г.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2020 г.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2021 г.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2022 г.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2023 г.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2024 г.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587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Проект</a:t>
                      </a:r>
                      <a:r>
                        <a:rPr lang="ru-RU" sz="1800" b="1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«Популяризация предпринимательства»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821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Количество физических лиц – участников федерального проекта «Популяризация», занятых в сфере МСП, по итогам участия в ФП,  человек нарастающим итогом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6974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266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7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Количество обученных основам ведения бизнеса, финансовой грамотности и иным навыкам предпринимательской деятельности, человек нарастающим итогом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Количество вновь созданных субъектов МСП участниками нарастающим итогом федерального проекта «Популяризация»,  единиц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Количество физических лиц – участников федерального проекта «Популяризация предпринимательства»,  человек нарастающим итогом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200</a:t>
                      </a:r>
                      <a:endParaRPr lang="ru-RU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324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349" marR="47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8" t="-17875" r="57519" b="17875"/>
          <a:stretch/>
        </p:blipFill>
        <p:spPr>
          <a:xfrm>
            <a:off x="11593065" y="-107578"/>
            <a:ext cx="1872208" cy="130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7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4" y="746127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>
              <a:lnSpc>
                <a:spcPts val="948"/>
              </a:lnSpc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7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/>
            </a:pPr>
            <a:endParaRPr lang="ru" sz="9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8542338" y="3090863"/>
            <a:ext cx="4424362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4790">
              <a:lnSpc>
                <a:spcPts val="2038"/>
              </a:lnSpc>
              <a:spcAft>
                <a:spcPts val="10500"/>
              </a:spcAft>
            </a:pPr>
            <a:endParaRPr lang="ru-RU" sz="1700" dirty="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4" y="7011988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defRPr/>
            </a:pPr>
            <a:endParaRPr lang="ru" sz="1200" b="1" spc="-100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8" y="6818312"/>
            <a:ext cx="3743326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6"/>
              </a:lnSpc>
              <a:spcBef>
                <a:spcPts val="10500"/>
              </a:spcBef>
            </a:pPr>
            <a:endParaRPr lang="ru-RU" sz="900" dirty="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3762375" y="3463410"/>
            <a:ext cx="184725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7" tIns="45719" rIns="91437" bIns="45719" anchor="ctr">
            <a:spAutoFit/>
          </a:bodyPr>
          <a:lstStyle/>
          <a:p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475657" y="118534"/>
            <a:ext cx="74375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ru-RU" altLang="ru-RU" sz="36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628056" y="270934"/>
            <a:ext cx="74375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ru-RU" altLang="ru-RU" sz="3600" b="1" dirty="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ECA811EF-D7BB-4BB0-8A8E-D3C141435E40}"/>
              </a:ext>
            </a:extLst>
          </p:cNvPr>
          <p:cNvCxnSpPr/>
          <p:nvPr/>
        </p:nvCxnSpPr>
        <p:spPr>
          <a:xfrm>
            <a:off x="619925" y="1262883"/>
            <a:ext cx="123889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FD18978E-C3BA-4CD7-9E09-4D60D88A3007}"/>
              </a:ext>
            </a:extLst>
          </p:cNvPr>
          <p:cNvSpPr txBox="1">
            <a:spLocks/>
          </p:cNvSpPr>
          <p:nvPr/>
        </p:nvSpPr>
        <p:spPr bwMode="auto">
          <a:xfrm>
            <a:off x="359817" y="194721"/>
            <a:ext cx="11180534" cy="77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6867" tIns="68434" rIns="136867" bIns="68434" anchor="ctr"/>
          <a:lstStyle/>
          <a:p>
            <a:r>
              <a:rPr lang="ru-RU" sz="4000" b="1" dirty="0">
                <a:solidFill>
                  <a:srgbClr val="C00000"/>
                </a:solidFill>
                <a:latin typeface="Calibri" pitchFamily="34" charset="0"/>
              </a:rPr>
              <a:t>Субсидии предпринимателям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D7630A7-8C1F-4E88-946C-1FCAE5302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5497" y="26897"/>
            <a:ext cx="3355578" cy="1058257"/>
          </a:xfrm>
          <a:prstGeom prst="rect">
            <a:avLst/>
          </a:prstGeom>
        </p:spPr>
      </p:pic>
      <p:sp>
        <p:nvSpPr>
          <p:cNvPr id="16" name="Прямоугольник 7">
            <a:extLst>
              <a:ext uri="{FF2B5EF4-FFF2-40B4-BE49-F238E27FC236}">
                <a16:creationId xmlns:a16="http://schemas.microsoft.com/office/drawing/2014/main" xmlns="" id="{B7397419-7DFC-4FE1-8561-33BC8BB96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642" y="6973093"/>
            <a:ext cx="11113535" cy="449991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400" i="1" dirty="0">
                <a:solidFill>
                  <a:prstClr val="black"/>
                </a:solidFill>
                <a:latin typeface="Calibri" pitchFamily="34" charset="0"/>
              </a:rPr>
              <a:t>Подробная информация:  </a:t>
            </a:r>
            <a:r>
              <a:rPr lang="en-US" sz="2400" b="1" i="1" dirty="0">
                <a:solidFill>
                  <a:srgbClr val="FF0000"/>
                </a:solidFill>
                <a:latin typeface="Calibri" pitchFamily="34" charset="0"/>
              </a:rPr>
              <a:t>www.813.ru</a:t>
            </a:r>
            <a: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ru-RU" sz="2400" i="1" dirty="0">
                <a:solidFill>
                  <a:prstClr val="black"/>
                </a:solidFill>
                <a:latin typeface="Calibri" pitchFamily="34" charset="0"/>
              </a:rPr>
              <a:t>Раздел  «Поддержка бизнеса </a:t>
            </a:r>
            <a:r>
              <a:rPr lang="en-US" sz="2400" i="1" dirty="0">
                <a:solidFill>
                  <a:prstClr val="black"/>
                </a:solidFill>
                <a:latin typeface="Calibri" pitchFamily="34" charset="0"/>
              </a:rPr>
              <a:t>/ </a:t>
            </a:r>
            <a:r>
              <a:rPr lang="ru-RU" sz="2400" i="1" dirty="0">
                <a:solidFill>
                  <a:prstClr val="black"/>
                </a:solidFill>
                <a:latin typeface="Calibri" pitchFamily="34" charset="0"/>
              </a:rPr>
              <a:t>Субсидии»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2699201"/>
              </p:ext>
            </p:extLst>
          </p:nvPr>
        </p:nvGraphicFramePr>
        <p:xfrm>
          <a:off x="647849" y="1217616"/>
          <a:ext cx="12673407" cy="56006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4850">
                  <a:extLst>
                    <a:ext uri="{9D8B030D-6E8A-4147-A177-3AD203B41FA5}">
                      <a16:colId xmlns:a16="http://schemas.microsoft.com/office/drawing/2014/main" xmlns="" val="2534358398"/>
                    </a:ext>
                  </a:extLst>
                </a:gridCol>
                <a:gridCol w="5765391">
                  <a:extLst>
                    <a:ext uri="{9D8B030D-6E8A-4147-A177-3AD203B41FA5}">
                      <a16:colId xmlns:a16="http://schemas.microsoft.com/office/drawing/2014/main" xmlns="" val="4268869657"/>
                    </a:ext>
                  </a:extLst>
                </a:gridCol>
                <a:gridCol w="2721254">
                  <a:extLst>
                    <a:ext uri="{9D8B030D-6E8A-4147-A177-3AD203B41FA5}">
                      <a16:colId xmlns:a16="http://schemas.microsoft.com/office/drawing/2014/main" xmlns="" val="1530223274"/>
                    </a:ext>
                  </a:extLst>
                </a:gridCol>
                <a:gridCol w="3641912">
                  <a:extLst>
                    <a:ext uri="{9D8B030D-6E8A-4147-A177-3AD203B41FA5}">
                      <a16:colId xmlns:a16="http://schemas.microsoft.com/office/drawing/2014/main" xmlns="" val="536234113"/>
                    </a:ext>
                  </a:extLst>
                </a:gridCol>
              </a:tblGrid>
              <a:tr h="138412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Вид</a:t>
                      </a:r>
                      <a:r>
                        <a:rPr lang="ru-RU" sz="2000" baseline="0" dirty="0"/>
                        <a:t> субсидии</a:t>
                      </a:r>
                      <a:endParaRPr lang="ru-RU" sz="2000" dirty="0"/>
                    </a:p>
                  </a:txBody>
                  <a:tcPr marL="91441" marR="91441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Остатки</a:t>
                      </a:r>
                      <a:r>
                        <a:rPr lang="ru-RU" sz="2000" baseline="0" dirty="0"/>
                        <a:t> </a:t>
                      </a:r>
                      <a:r>
                        <a:rPr lang="ru-RU" sz="2000" dirty="0"/>
                        <a:t>средств (руб.)</a:t>
                      </a:r>
                    </a:p>
                  </a:txBody>
                  <a:tcPr marL="91441" marR="91441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Примерные сроки заседания конкурсных комиссий</a:t>
                      </a:r>
                    </a:p>
                  </a:txBody>
                  <a:tcPr marL="91441" marR="91441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095634"/>
                  </a:ext>
                </a:extLst>
              </a:tr>
              <a:tr h="559854">
                <a:tc>
                  <a:txBody>
                    <a:bodyPr/>
                    <a:lstStyle/>
                    <a:p>
                      <a:r>
                        <a:rPr lang="ru-RU" sz="2200" dirty="0"/>
                        <a:t>1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«Экспортное</a:t>
                      </a:r>
                      <a:r>
                        <a:rPr lang="ru-RU" sz="2200" baseline="0" dirty="0"/>
                        <a:t> предпринимательство»</a:t>
                      </a:r>
                      <a:endParaRPr lang="ru-RU" sz="2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15 000 000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22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ru-RU" sz="2200" dirty="0" smtClean="0"/>
                        <a:t>ноября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/>
                        <a:t>2019 года 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xmlns="" val="1758267871"/>
                  </a:ext>
                </a:extLst>
              </a:tr>
              <a:tr h="559854">
                <a:tc>
                  <a:txBody>
                    <a:bodyPr/>
                    <a:lstStyle/>
                    <a:p>
                      <a:r>
                        <a:rPr lang="ru-RU" sz="2200" dirty="0"/>
                        <a:t>2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effectLst/>
                        </a:rPr>
                        <a:t>«Приобретение автоприцепов и автолавок»</a:t>
                      </a:r>
                      <a:endParaRPr lang="ru-RU" sz="2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1 500 000</a:t>
                      </a:r>
                      <a:endParaRPr lang="ru-RU" sz="2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22 ноября 2019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baseline="0" dirty="0"/>
                        <a:t>года</a:t>
                      </a:r>
                      <a:endParaRPr lang="ru-RU" sz="22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xmlns="" val="2007881048"/>
                  </a:ext>
                </a:extLst>
              </a:tr>
              <a:tr h="667887">
                <a:tc>
                  <a:txBody>
                    <a:bodyPr/>
                    <a:lstStyle/>
                    <a:p>
                      <a:r>
                        <a:rPr lang="ru-RU" sz="2200" dirty="0"/>
                        <a:t>3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«Лизинг оборудования»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638 321</a:t>
                      </a:r>
                      <a:endParaRPr lang="ru-RU" sz="2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октября  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года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xmlns="" val="4247226885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r>
                        <a:rPr lang="ru-RU" sz="2200" dirty="0"/>
                        <a:t>4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effectLst/>
                        </a:rPr>
                        <a:t>«Уплата % по кредитным договорам»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5 629 281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октября </a:t>
                      </a:r>
                      <a:r>
                        <a:rPr lang="ru-RU" sz="22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года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xmlns="" val="2853411634"/>
                  </a:ext>
                </a:extLst>
              </a:tr>
              <a:tr h="622056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5</a:t>
                      </a:r>
                      <a:endParaRPr lang="ru-RU" sz="2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</a:rPr>
                        <a:t>«Развитие НХП»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1 240 007</a:t>
                      </a:r>
                      <a:endParaRPr lang="ru-RU" sz="22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ноября 2019 года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8292">
                <a:tc>
                  <a:txBody>
                    <a:bodyPr/>
                    <a:lstStyle/>
                    <a:p>
                      <a:r>
                        <a:rPr lang="ru-RU" sz="2200" dirty="0"/>
                        <a:t>6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«Создание средств размещения, в том числе гостевых комнат, предназначенных для проживания туристов»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2 201 013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22 ноября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2019 года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xmlns="" val="2586816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80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3" y="746125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436563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95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93187" name="Прямоугольник 5"/>
          <p:cNvSpPr>
            <a:spLocks noChangeArrowheads="1"/>
          </p:cNvSpPr>
          <p:nvPr/>
        </p:nvSpPr>
        <p:spPr bwMode="auto">
          <a:xfrm>
            <a:off x="8542338" y="3090863"/>
            <a:ext cx="4424362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4800">
              <a:lnSpc>
                <a:spcPts val="2038"/>
              </a:lnSpc>
              <a:spcAft>
                <a:spcPts val="10500"/>
              </a:spcAft>
            </a:pPr>
            <a:endParaRPr lang="ru-RU" sz="170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3" y="7011988"/>
            <a:ext cx="206375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0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93189" name="Прямоугольник 7"/>
          <p:cNvSpPr>
            <a:spLocks noChangeArrowheads="1"/>
          </p:cNvSpPr>
          <p:nvPr/>
        </p:nvSpPr>
        <p:spPr bwMode="auto">
          <a:xfrm>
            <a:off x="8783638" y="6818313"/>
            <a:ext cx="37433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5"/>
              </a:lnSpc>
              <a:spcBef>
                <a:spcPts val="10500"/>
              </a:spcBef>
            </a:pPr>
            <a:endParaRPr lang="ru-RU" sz="10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93190" name="Прямоугольник 11"/>
          <p:cNvSpPr>
            <a:spLocks noChangeArrowheads="1"/>
          </p:cNvSpPr>
          <p:nvPr/>
        </p:nvSpPr>
        <p:spPr bwMode="auto">
          <a:xfrm>
            <a:off x="431800" y="1765300"/>
            <a:ext cx="12888913" cy="575945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/>
            <a:endParaRPr lang="ru-RU" sz="1000" b="1" dirty="0">
              <a:solidFill>
                <a:srgbClr val="DD3923"/>
              </a:solidFill>
              <a:latin typeface="Calibri" pitchFamily="34" charset="0"/>
            </a:endParaRPr>
          </a:p>
          <a:p>
            <a:pPr marL="342900" indent="-342900"/>
            <a:endParaRPr lang="ru-RU" sz="2800" b="1" dirty="0">
              <a:solidFill>
                <a:prstClr val="black"/>
              </a:solidFill>
            </a:endParaRPr>
          </a:p>
          <a:p>
            <a:pPr marL="342900" indent="-342900"/>
            <a:r>
              <a:rPr lang="ru-RU" sz="28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</a:rPr>
              <a:t>6 </a:t>
            </a:r>
            <a:r>
              <a:rPr lang="ru-RU" sz="2400" b="1" dirty="0">
                <a:solidFill>
                  <a:srgbClr val="0070C0"/>
                </a:solidFill>
              </a:rPr>
              <a:t>ноября </a:t>
            </a:r>
            <a:r>
              <a:rPr lang="ru-RU" sz="2400" b="1" dirty="0" smtClean="0">
                <a:solidFill>
                  <a:srgbClr val="0070C0"/>
                </a:solidFill>
              </a:rPr>
              <a:t>       </a:t>
            </a:r>
            <a:r>
              <a:rPr lang="ru-RU" sz="2400" b="1" dirty="0" smtClean="0">
                <a:solidFill>
                  <a:srgbClr val="00B050"/>
                </a:solidFill>
              </a:rPr>
              <a:t>– ЛЕНИНГРАДСКИЙ БИЗНЕС-ФОРУМ «ЭНЕРГИЯ ВОЗМОЖНОСТЕЙ»</a:t>
            </a:r>
          </a:p>
          <a:p>
            <a:pPr marL="342900" indent="-342900"/>
            <a:endParaRPr lang="ru-RU" sz="2400" b="1" dirty="0">
              <a:solidFill>
                <a:prstClr val="black"/>
              </a:solidFill>
            </a:endParaRPr>
          </a:p>
          <a:p>
            <a:pPr marL="342900" indent="-342900"/>
            <a:r>
              <a:rPr lang="ru-RU" sz="2400" b="1" dirty="0" smtClean="0">
                <a:solidFill>
                  <a:srgbClr val="0070C0"/>
                </a:solidFill>
              </a:rPr>
              <a:t>  16 </a:t>
            </a:r>
            <a:r>
              <a:rPr lang="ru-RU" sz="2400" b="1" dirty="0">
                <a:solidFill>
                  <a:srgbClr val="0070C0"/>
                </a:solidFill>
              </a:rPr>
              <a:t>ноября </a:t>
            </a:r>
            <a:r>
              <a:rPr lang="ru-RU" sz="2400" b="1" dirty="0" smtClean="0">
                <a:solidFill>
                  <a:srgbClr val="0070C0"/>
                </a:solidFill>
              </a:rPr>
              <a:t>     </a:t>
            </a:r>
            <a:r>
              <a:rPr lang="ru-RU" sz="2400" b="1" dirty="0" smtClean="0">
                <a:solidFill>
                  <a:srgbClr val="00B050"/>
                </a:solidFill>
              </a:rPr>
              <a:t>– ФЕСТИВАЛЬ НХП И РЕМЕСЕЛ</a:t>
            </a:r>
          </a:p>
          <a:p>
            <a:pPr marL="342900" indent="-342900"/>
            <a:endParaRPr lang="ru-RU" sz="2400" b="1" dirty="0">
              <a:solidFill>
                <a:prstClr val="black"/>
              </a:solidFill>
            </a:endParaRPr>
          </a:p>
          <a:p>
            <a:pPr marL="342900" indent="-342900"/>
            <a:r>
              <a:rPr lang="ru-RU" sz="2400" b="1" dirty="0" smtClean="0">
                <a:solidFill>
                  <a:srgbClr val="0070C0"/>
                </a:solidFill>
              </a:rPr>
              <a:t>  25-29 </a:t>
            </a:r>
            <a:r>
              <a:rPr lang="ru-RU" sz="2400" b="1" dirty="0">
                <a:solidFill>
                  <a:srgbClr val="0070C0"/>
                </a:solidFill>
              </a:rPr>
              <a:t>ноября </a:t>
            </a:r>
            <a:r>
              <a:rPr lang="ru-RU" sz="2400" b="1" dirty="0" smtClean="0">
                <a:solidFill>
                  <a:srgbClr val="00B050"/>
                </a:solidFill>
              </a:rPr>
              <a:t>– ФЕДЕРАЛЬНЫЙ ОБРАЗОВАТЕЛЬНЫЙ ПРОЕКТ                                 </a:t>
            </a:r>
          </a:p>
          <a:p>
            <a:pPr marL="342900" indent="-342900"/>
            <a:r>
              <a:rPr lang="ru-RU" sz="2400" b="1" dirty="0" smtClean="0">
                <a:solidFill>
                  <a:srgbClr val="00B050"/>
                </a:solidFill>
              </a:rPr>
              <a:t>                                  «МАМА – ПРЕДПРИНИМАТЕЛЬ» В ЛЕНИНГРАДСКОЙ ОБЛАСТИ</a:t>
            </a:r>
          </a:p>
          <a:p>
            <a:pPr marL="342900" indent="-342900"/>
            <a:endParaRPr lang="ru-RU" sz="2400" b="1" dirty="0">
              <a:solidFill>
                <a:srgbClr val="DD3923"/>
              </a:solidFill>
            </a:endParaRPr>
          </a:p>
          <a:p>
            <a:pPr marL="342900" indent="-342900"/>
            <a:r>
              <a:rPr lang="ru-RU" sz="2400" b="1" dirty="0" smtClean="0">
                <a:solidFill>
                  <a:srgbClr val="0070C0"/>
                </a:solidFill>
              </a:rPr>
              <a:t>  19 </a:t>
            </a:r>
            <a:r>
              <a:rPr lang="ru-RU" sz="2400" b="1" dirty="0">
                <a:solidFill>
                  <a:srgbClr val="0070C0"/>
                </a:solidFill>
              </a:rPr>
              <a:t>декабря </a:t>
            </a:r>
            <a:r>
              <a:rPr lang="ru-RU" sz="2400" b="1" dirty="0" smtClean="0">
                <a:solidFill>
                  <a:srgbClr val="0070C0"/>
                </a:solidFill>
              </a:rPr>
              <a:t>   </a:t>
            </a:r>
            <a:r>
              <a:rPr lang="ru-RU" sz="2400" b="1" dirty="0" smtClean="0">
                <a:solidFill>
                  <a:srgbClr val="00B050"/>
                </a:solidFill>
              </a:rPr>
              <a:t>– ДЕНЬ ПРЕДПРИНИМАТЕЛЯ ЛЕНИНГРАДСКОЙ ОБЛАСТИ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3191" name="Прямоугольник 10"/>
          <p:cNvSpPr>
            <a:spLocks noChangeArrowheads="1"/>
          </p:cNvSpPr>
          <p:nvPr/>
        </p:nvSpPr>
        <p:spPr bwMode="auto">
          <a:xfrm>
            <a:off x="319088" y="252413"/>
            <a:ext cx="13033375" cy="121920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5250"/>
              </a:spcBef>
              <a:spcAft>
                <a:spcPts val="838"/>
              </a:spcAft>
            </a:pPr>
            <a:r>
              <a:rPr lang="ru-RU" sz="4000" b="1" dirty="0">
                <a:solidFill>
                  <a:srgbClr val="FF0000"/>
                </a:solidFill>
                <a:latin typeface="Calibri" pitchFamily="34" charset="0"/>
              </a:rPr>
              <a:t>  КЛЮЧЕВЫЕ МЕРОПРИЯТИЯ </a:t>
            </a:r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– 2019 года</a:t>
            </a:r>
            <a:endParaRPr lang="ru-RU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3192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85450" y="252413"/>
            <a:ext cx="2597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3" name="Rectangle 1"/>
          <p:cNvSpPr>
            <a:spLocks noChangeArrowheads="1"/>
          </p:cNvSpPr>
          <p:nvPr/>
        </p:nvSpPr>
        <p:spPr bwMode="auto">
          <a:xfrm>
            <a:off x="3762375" y="3419475"/>
            <a:ext cx="136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008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287338" y="1548607"/>
            <a:ext cx="13033376" cy="2232248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sz="800" dirty="0">
              <a:latin typeface="Calibri" pitchFamily="34" charset="0"/>
            </a:endParaRPr>
          </a:p>
          <a:p>
            <a:pPr algn="ctr"/>
            <a:endParaRPr lang="ru-RU" sz="2800" dirty="0">
              <a:latin typeface="Calibri" pitchFamily="34" charset="0"/>
            </a:endParaRPr>
          </a:p>
          <a:p>
            <a:pPr algn="ctr"/>
            <a:r>
              <a:rPr lang="ru-RU" sz="4400" dirty="0">
                <a:latin typeface="Calibri" pitchFamily="34" charset="0"/>
              </a:rPr>
              <a:t>Портал поддержки МСП в Ленинградской области</a:t>
            </a:r>
          </a:p>
          <a:p>
            <a:pPr algn="ctr"/>
            <a:r>
              <a:rPr lang="en-US" sz="6100" b="1" dirty="0">
                <a:solidFill>
                  <a:srgbClr val="FF0000"/>
                </a:solidFill>
                <a:latin typeface="Calibri" pitchFamily="34" charset="0"/>
              </a:rPr>
              <a:t>www.813.ru</a:t>
            </a:r>
            <a:endParaRPr lang="ru-RU" sz="61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340" y="4"/>
            <a:ext cx="13033376" cy="900113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/>
          <a:lstStyle/>
          <a:p>
            <a:pPr>
              <a:spcBef>
                <a:spcPts val="5250"/>
              </a:spcBef>
              <a:spcAft>
                <a:spcPts val="838"/>
              </a:spcAft>
            </a:pPr>
            <a:r>
              <a:rPr lang="ru-RU" sz="4800" b="1" dirty="0">
                <a:solidFill>
                  <a:srgbClr val="522015"/>
                </a:solidFill>
                <a:latin typeface="Calibri" pitchFamily="34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ПОРТАЛ МСП</a:t>
            </a: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87340" y="4068886"/>
            <a:ext cx="13033919" cy="2952328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sz="800" dirty="0">
              <a:latin typeface="Calibri" pitchFamily="34" charset="0"/>
            </a:endParaRPr>
          </a:p>
          <a:p>
            <a:pPr algn="ctr"/>
            <a:r>
              <a:rPr lang="ru-RU" sz="4400" dirty="0">
                <a:latin typeface="Calibri" pitchFamily="34" charset="0"/>
              </a:rPr>
              <a:t>Присоединяйтесь к нам в социальных сетях!</a:t>
            </a:r>
            <a:endParaRPr lang="ru-RU" sz="4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67931" y="5150630"/>
            <a:ext cx="10513168" cy="1870587"/>
            <a:chOff x="1151905" y="4788966"/>
            <a:chExt cx="10513168" cy="1870587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51905" y="4943892"/>
              <a:ext cx="1490348" cy="1490348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44193" y="4788966"/>
              <a:ext cx="1800200" cy="18002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128569" y="5023568"/>
              <a:ext cx="1471770" cy="147177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864873" y="4859353"/>
              <a:ext cx="1800200" cy="1800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3075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8" y="746129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9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0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2954" y="6579815"/>
            <a:ext cx="219400" cy="247214"/>
          </a:xfrm>
          <a:prstGeom prst="rect">
            <a:avLst/>
          </a:prstGeom>
        </p:spPr>
        <p:txBody>
          <a:bodyPr wrap="square" lIns="0" tIns="0" rIns="0" bIns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" b="1" spc="-101" dirty="0">
              <a:solidFill>
                <a:srgbClr val="EA4F3A"/>
              </a:solidFill>
              <a:latin typeface="Calibri"/>
            </a:endParaRPr>
          </a:p>
        </p:txBody>
      </p:sp>
      <p:sp>
        <p:nvSpPr>
          <p:cNvPr id="5126" name="Прямоугольник 7"/>
          <p:cNvSpPr>
            <a:spLocks noChangeArrowheads="1"/>
          </p:cNvSpPr>
          <p:nvPr/>
        </p:nvSpPr>
        <p:spPr bwMode="auto">
          <a:xfrm>
            <a:off x="8783638" y="6818315"/>
            <a:ext cx="3979577" cy="37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>
              <a:lnSpc>
                <a:spcPts val="1224"/>
              </a:lnSpc>
              <a:spcBef>
                <a:spcPts val="10498"/>
              </a:spcBef>
            </a:pPr>
            <a:endParaRPr lang="ru-RU" b="1" dirty="0">
              <a:solidFill>
                <a:srgbClr val="CE9A6C"/>
              </a:solidFill>
              <a:latin typeface="Calibri"/>
            </a:endParaRPr>
          </a:p>
        </p:txBody>
      </p:sp>
      <p:sp>
        <p:nvSpPr>
          <p:cNvPr id="5128" name="Прямоугольник 11"/>
          <p:cNvSpPr>
            <a:spLocks noChangeArrowheads="1"/>
          </p:cNvSpPr>
          <p:nvPr/>
        </p:nvSpPr>
        <p:spPr bwMode="auto">
          <a:xfrm>
            <a:off x="431799" y="1471615"/>
            <a:ext cx="13249277" cy="6053137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1898"/>
            <a:r>
              <a:rPr lang="ru-RU" sz="2800" b="1" dirty="0">
                <a:solidFill>
                  <a:prstClr val="black"/>
                </a:solidFill>
                <a:latin typeface="Calibri" pitchFamily="34" charset="0"/>
              </a:rPr>
              <a:t>Указ Президента РФ от 7 мая 2018 года № 204 </a:t>
            </a:r>
            <a:br>
              <a:rPr lang="ru-RU" sz="28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Calibri" pitchFamily="34" charset="0"/>
              </a:rPr>
              <a:t>«О национальных целях и стратегических задачах развития </a:t>
            </a:r>
            <a:br>
              <a:rPr lang="ru-RU" sz="28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Calibri" pitchFamily="34" charset="0"/>
              </a:rPr>
              <a:t>Российской Федерации на период до 2024 года»</a:t>
            </a:r>
          </a:p>
          <a:p>
            <a:pPr marL="261898" algn="ctr"/>
            <a:endParaRPr lang="ru-RU" sz="4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340" y="4"/>
            <a:ext cx="13033376" cy="900113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/>
          <a:lstStyle/>
          <a:p>
            <a:pPr>
              <a:spcBef>
                <a:spcPts val="5250"/>
              </a:spcBef>
              <a:spcAft>
                <a:spcPts val="838"/>
              </a:spcAft>
            </a:pPr>
            <a:r>
              <a:rPr lang="ru-RU" sz="4800" b="1" dirty="0">
                <a:solidFill>
                  <a:srgbClr val="522015"/>
                </a:solidFill>
                <a:latin typeface="Calibri" pitchFamily="34" charset="0"/>
              </a:rPr>
              <a:t> </a:t>
            </a:r>
            <a:r>
              <a:rPr lang="ru-RU" sz="3600" b="1" spc="-50" dirty="0">
                <a:solidFill>
                  <a:srgbClr val="FF0000"/>
                </a:solidFill>
                <a:latin typeface="Calibri"/>
              </a:rPr>
              <a:t>СТРАТЕГИЧЕСКИЕ ЗАДАЧИ ДО 2024 ГОДА</a:t>
            </a:r>
          </a:p>
        </p:txBody>
      </p:sp>
      <p:pic>
        <p:nvPicPr>
          <p:cNvPr id="5129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85452" y="4"/>
            <a:ext cx="259715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867195" y="2916760"/>
            <a:ext cx="6120680" cy="957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Улучшение условий ведения предпринимательской деятельности</a:t>
            </a:r>
            <a:endParaRPr lang="ru-RU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67195" y="4030129"/>
            <a:ext cx="6120680" cy="9713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Совершенствование системы закупок</a:t>
            </a:r>
          </a:p>
        </p:txBody>
      </p:sp>
      <p:sp>
        <p:nvSpPr>
          <p:cNvPr id="13" name="Прямоугольник 10"/>
          <p:cNvSpPr>
            <a:spLocks noChangeArrowheads="1"/>
          </p:cNvSpPr>
          <p:nvPr/>
        </p:nvSpPr>
        <p:spPr bwMode="auto">
          <a:xfrm>
            <a:off x="867195" y="5184528"/>
            <a:ext cx="6120680" cy="957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Создание цифровой платформы, ориентированной на поддержку производственной и сбытовой деятельности</a:t>
            </a:r>
          </a:p>
        </p:txBody>
      </p:sp>
      <p:sp>
        <p:nvSpPr>
          <p:cNvPr id="14" name="Прямоугольник 11"/>
          <p:cNvSpPr>
            <a:spLocks noChangeArrowheads="1"/>
          </p:cNvSpPr>
          <p:nvPr/>
        </p:nvSpPr>
        <p:spPr bwMode="auto">
          <a:xfrm>
            <a:off x="867195" y="6343602"/>
            <a:ext cx="6120680" cy="971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Модернизация системы поддержки экспортеров – субъектов МСП</a:t>
            </a:r>
          </a:p>
        </p:txBody>
      </p:sp>
      <p:sp>
        <p:nvSpPr>
          <p:cNvPr id="15" name="Прямоугольник 10"/>
          <p:cNvSpPr>
            <a:spLocks noChangeArrowheads="1"/>
          </p:cNvSpPr>
          <p:nvPr/>
        </p:nvSpPr>
        <p:spPr bwMode="auto">
          <a:xfrm>
            <a:off x="7344594" y="2916760"/>
            <a:ext cx="6120680" cy="957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Упрощение доступа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к льготному финансированию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344594" y="5187453"/>
            <a:ext cx="6120680" cy="9713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Создание системы поддержки фермеров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и развитие сельской кооперации</a:t>
            </a: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7344594" y="4030131"/>
            <a:ext cx="6120680" cy="957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Создание системы акселерации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субъектов МСП</a:t>
            </a:r>
          </a:p>
        </p:txBody>
      </p:sp>
      <p:sp>
        <p:nvSpPr>
          <p:cNvPr id="18" name="Прямоугольник 11"/>
          <p:cNvSpPr>
            <a:spLocks noChangeArrowheads="1"/>
          </p:cNvSpPr>
          <p:nvPr/>
        </p:nvSpPr>
        <p:spPr bwMode="auto">
          <a:xfrm>
            <a:off x="7334669" y="6318396"/>
            <a:ext cx="6120680" cy="971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Calibri"/>
              </a:rPr>
              <a:t>Обеспечение благоприятных условий осуществления деятельности </a:t>
            </a:r>
          </a:p>
          <a:p>
            <a:pPr algn="ctr"/>
            <a:r>
              <a:rPr lang="ru-RU" sz="2400" b="1" dirty="0" err="1">
                <a:solidFill>
                  <a:prstClr val="black"/>
                </a:solidFill>
                <a:latin typeface="Calibri"/>
              </a:rPr>
              <a:t>самозанятыми</a:t>
            </a:r>
            <a:r>
              <a:rPr lang="ru-RU" sz="2400" b="1" dirty="0">
                <a:solidFill>
                  <a:prstClr val="black"/>
                </a:solidFill>
                <a:latin typeface="Calibri"/>
              </a:rPr>
              <a:t> гражданами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429273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1"/>
          <p:cNvSpPr>
            <a:spLocks noChangeArrowheads="1"/>
          </p:cNvSpPr>
          <p:nvPr/>
        </p:nvSpPr>
        <p:spPr bwMode="auto">
          <a:xfrm>
            <a:off x="439164" y="1476601"/>
            <a:ext cx="13249277" cy="6053137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1898" algn="ctr"/>
            <a:endParaRPr lang="ru-RU" sz="4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46" name="Прямоугольник 5"/>
          <p:cNvSpPr>
            <a:spLocks noChangeArrowheads="1"/>
          </p:cNvSpPr>
          <p:nvPr/>
        </p:nvSpPr>
        <p:spPr bwMode="auto">
          <a:xfrm>
            <a:off x="4464273" y="1260575"/>
            <a:ext cx="5112568" cy="17012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1898" algn="ctr"/>
            <a:r>
              <a:rPr lang="ru-RU" sz="3600" b="1" dirty="0">
                <a:solidFill>
                  <a:srgbClr val="0070C0"/>
                </a:solidFill>
                <a:latin typeface="Calibri" pitchFamily="34" charset="0"/>
              </a:rPr>
              <a:t>5 федеральных (региональных) проектов</a:t>
            </a:r>
            <a:endParaRPr lang="ru-RU" sz="36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 </a:t>
            </a:r>
          </a:p>
          <a:p>
            <a:pPr algn="just">
              <a:lnSpc>
                <a:spcPts val="2974"/>
              </a:lnSpc>
            </a:pPr>
            <a:endParaRPr lang="ru-RU" sz="2800" b="1" dirty="0">
              <a:solidFill>
                <a:srgbClr val="522015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553" y="180456"/>
            <a:ext cx="13033376" cy="1080119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/>
          <a:lstStyle/>
          <a:p>
            <a:pPr>
              <a:spcBef>
                <a:spcPts val="5250"/>
              </a:spcBef>
              <a:spcAft>
                <a:spcPts val="838"/>
              </a:spcAft>
            </a:pPr>
            <a:r>
              <a:rPr lang="ru-RU" sz="3600" b="1" dirty="0">
                <a:solidFill>
                  <a:srgbClr val="FF0000"/>
                </a:solidFill>
                <a:latin typeface="Calibri" pitchFamily="34" charset="0"/>
              </a:rPr>
              <a:t>НАЦПРОЕКТ</a:t>
            </a:r>
            <a:r>
              <a:rPr lang="ru-RU" sz="3600" b="1" dirty="0">
                <a:solidFill>
                  <a:srgbClr val="522015"/>
                </a:solidFill>
                <a:latin typeface="Calibri" pitchFamily="34" charset="0"/>
              </a:rPr>
              <a:t> </a:t>
            </a:r>
            <a:r>
              <a:rPr lang="ru-RU" sz="3600" b="1" spc="-50" dirty="0">
                <a:solidFill>
                  <a:srgbClr val="FF0000"/>
                </a:solidFill>
                <a:latin typeface="Calibri"/>
                <a:cs typeface="+mn-cs"/>
              </a:rPr>
              <a:t>«МСП И ПОДДЕРЖКА ИНДИВИДУАЛЬНОЙ ПРЕДПРИНИМАТЕЛЬСКОЙ ИНИЦИАТИВЫ»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174452" y="1771356"/>
            <a:ext cx="576064" cy="587450"/>
          </a:xfrm>
          <a:prstGeom prst="downArrow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0868661" y="1800029"/>
            <a:ext cx="576064" cy="587450"/>
          </a:xfrm>
          <a:prstGeom prst="downArrow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26037" y="3180324"/>
            <a:ext cx="1112178" cy="26870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61355" y="2358805"/>
            <a:ext cx="13168917" cy="5276956"/>
            <a:chOff x="98641" y="2927291"/>
            <a:chExt cx="13962489" cy="5292398"/>
          </a:xfrm>
        </p:grpSpPr>
        <p:pic>
          <p:nvPicPr>
            <p:cNvPr id="6147" name="Рисунок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27253" y="3751211"/>
              <a:ext cx="7449468" cy="4468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8" name="Прямоугольник 6"/>
            <p:cNvSpPr>
              <a:spLocks noChangeArrowheads="1"/>
            </p:cNvSpPr>
            <p:nvPr/>
          </p:nvSpPr>
          <p:spPr bwMode="auto">
            <a:xfrm>
              <a:off x="130002" y="2927292"/>
              <a:ext cx="4591274" cy="12095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ts val="1437"/>
                </a:lnSpc>
              </a:pPr>
              <a:r>
                <a:rPr lang="ru-RU" sz="2400" dirty="0">
                  <a:latin typeface="Calibri" pitchFamily="34" charset="0"/>
                </a:rPr>
                <a:t/>
              </a:r>
              <a:br>
                <a:rPr lang="ru-RU" sz="2400" dirty="0">
                  <a:latin typeface="Calibri" pitchFamily="34" charset="0"/>
                </a:rPr>
              </a:br>
              <a:r>
                <a:rPr lang="ru-RU" sz="2400" dirty="0">
                  <a:latin typeface="Calibri" pitchFamily="34" charset="0"/>
                </a:rPr>
                <a:t>Улучшение условий ведения</a:t>
              </a:r>
              <a:br>
                <a:rPr lang="ru-RU" sz="2400" dirty="0">
                  <a:latin typeface="Calibri" pitchFamily="34" charset="0"/>
                </a:rPr>
              </a:br>
              <a:r>
                <a:rPr lang="ru-RU" sz="2400" dirty="0">
                  <a:latin typeface="Calibri" pitchFamily="34" charset="0"/>
                </a:rPr>
                <a:t/>
              </a:r>
              <a:br>
                <a:rPr lang="ru-RU" sz="2400" dirty="0">
                  <a:latin typeface="Calibri" pitchFamily="34" charset="0"/>
                </a:rPr>
              </a:br>
              <a:r>
                <a:rPr lang="ru-RU" sz="2400" dirty="0">
                  <a:latin typeface="Calibri" pitchFamily="34" charset="0"/>
                </a:rPr>
                <a:t> предпринимательской </a:t>
              </a:r>
              <a:br>
                <a:rPr lang="ru-RU" sz="2400" dirty="0">
                  <a:latin typeface="Calibri" pitchFamily="34" charset="0"/>
                </a:rPr>
              </a:br>
              <a:r>
                <a:rPr lang="ru-RU" sz="2400" dirty="0">
                  <a:latin typeface="Calibri" pitchFamily="34" charset="0"/>
                </a:rPr>
                <a:t/>
              </a:r>
              <a:br>
                <a:rPr lang="ru-RU" sz="2400" dirty="0">
                  <a:latin typeface="Calibri" pitchFamily="34" charset="0"/>
                </a:rPr>
              </a:br>
              <a:r>
                <a:rPr lang="ru-RU" sz="2400" dirty="0">
                  <a:latin typeface="Calibri" pitchFamily="34" charset="0"/>
                </a:rPr>
                <a:t>деятельности</a:t>
              </a:r>
              <a:endParaRPr lang="ru-RU" sz="2400" dirty="0">
                <a:solidFill>
                  <a:srgbClr val="231F20"/>
                </a:solidFill>
                <a:latin typeface="Calibri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98641" y="4519259"/>
              <a:ext cx="4591273" cy="1061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38100"/>
            </a:effectLst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Calibri" pitchFamily="34" charset="0"/>
                </a:rPr>
                <a:t>Акселерация субъектов МСП</a:t>
              </a:r>
              <a:endParaRPr lang="ru" sz="2400" dirty="0">
                <a:solidFill>
                  <a:srgbClr val="231F20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9497522" y="5218362"/>
              <a:ext cx="4563608" cy="12277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25400"/>
            </a:effectLst>
          </p:spPr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atin typeface="Calibri" pitchFamily="34" charset="0"/>
                </a:rPr>
                <a:t>Создание системы поддержки фермеров и развитие сельской кооперации</a:t>
              </a:r>
              <a:endParaRPr lang="ru" sz="2400" dirty="0">
                <a:solidFill>
                  <a:srgbClr val="231F20"/>
                </a:solidFill>
                <a:latin typeface="Calibri"/>
                <a:cs typeface="+mn-cs"/>
              </a:endParaRPr>
            </a:p>
          </p:txBody>
        </p:sp>
        <p:sp>
          <p:nvSpPr>
            <p:cNvPr id="6149" name="Прямоугольник 7"/>
            <p:cNvSpPr>
              <a:spLocks noChangeArrowheads="1"/>
            </p:cNvSpPr>
            <p:nvPr/>
          </p:nvSpPr>
          <p:spPr bwMode="auto">
            <a:xfrm>
              <a:off x="9497522" y="2927291"/>
              <a:ext cx="4563608" cy="164784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ru-RU" sz="2400" dirty="0">
                  <a:latin typeface="Calibri" pitchFamily="34" charset="0"/>
                </a:rPr>
                <a:t>Расширение доступа субъектов МСП к финансовым ресурсам, </a:t>
              </a:r>
            </a:p>
            <a:p>
              <a:pPr algn="ctr"/>
              <a:r>
                <a:rPr lang="ru-RU" sz="2400" dirty="0">
                  <a:latin typeface="Calibri" pitchFamily="34" charset="0"/>
                </a:rPr>
                <a:t>в том числе к льготному финансированию</a:t>
              </a:r>
              <a:endParaRPr lang="ru-RU" sz="2400" dirty="0">
                <a:solidFill>
                  <a:srgbClr val="231F20"/>
                </a:solidFill>
                <a:latin typeface="Calibri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59816" y="5255260"/>
            <a:ext cx="4333395" cy="9351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25400"/>
          </a:effectLst>
        </p:spPr>
        <p:txBody>
          <a:bodyPr lIns="0" tIns="0" rIns="0" bIns="0" anchor="ctr"/>
          <a:lstStyle/>
          <a:p>
            <a:pPr algn="ctr" fontAlgn="auto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alibri" pitchFamily="34" charset="0"/>
              </a:rPr>
              <a:t>Популяризация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предпринимательства</a:t>
            </a:r>
            <a:endParaRPr lang="ru" sz="2400" dirty="0">
              <a:solidFill>
                <a:srgbClr val="231F20"/>
              </a:solidFill>
              <a:latin typeface="Calibri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6" y="746128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7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0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8542340" y="3090863"/>
            <a:ext cx="442436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4753">
              <a:lnSpc>
                <a:spcPts val="2038"/>
              </a:lnSpc>
              <a:spcAft>
                <a:spcPts val="10498"/>
              </a:spcAft>
            </a:pPr>
            <a:endParaRPr lang="ru-RU" sz="170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5" y="7011988"/>
            <a:ext cx="206375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8" y="6818312"/>
            <a:ext cx="37433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4"/>
              </a:lnSpc>
              <a:spcBef>
                <a:spcPts val="10498"/>
              </a:spcBef>
            </a:pPr>
            <a:endParaRPr lang="ru-RU" sz="10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5128" name="Прямоугольник 11"/>
          <p:cNvSpPr>
            <a:spLocks noChangeArrowheads="1"/>
          </p:cNvSpPr>
          <p:nvPr/>
        </p:nvSpPr>
        <p:spPr bwMode="auto">
          <a:xfrm>
            <a:off x="463552" y="1765300"/>
            <a:ext cx="12888913" cy="575945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1000" b="1" dirty="0">
              <a:solidFill>
                <a:srgbClr val="E04E39"/>
              </a:solidFill>
              <a:latin typeface="Calibri"/>
            </a:endParaRPr>
          </a:p>
          <a:p>
            <a:pPr>
              <a:defRPr/>
            </a:pPr>
            <a:r>
              <a:rPr lang="ru-RU" sz="2800" b="1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endParaRPr lang="ru-RU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ru-RU" sz="2800" dirty="0">
              <a:solidFill>
                <a:srgbClr val="E04E39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1"/>
            <a:ext cx="13033375" cy="1219152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5250"/>
              </a:spcBef>
              <a:spcAft>
                <a:spcPts val="838"/>
              </a:spcAft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</a:endParaRPr>
          </a:p>
          <a:p>
            <a:pPr>
              <a:spcBef>
                <a:spcPts val="5250"/>
              </a:spcBef>
              <a:spcAft>
                <a:spcPts val="838"/>
              </a:spcAft>
              <a:defRPr/>
            </a:pPr>
            <a:r>
              <a:rPr lang="ru-RU" sz="4000" b="1" spc="-50" dirty="0">
                <a:solidFill>
                  <a:srgbClr val="FF0000"/>
                </a:solidFill>
                <a:latin typeface="Calibri"/>
              </a:rPr>
              <a:t>ПОКАЗАТЕЛИ НАЦПРОЕКТА до 2024 года</a:t>
            </a:r>
          </a:p>
          <a:p>
            <a:pPr>
              <a:defRPr/>
            </a:pPr>
            <a:r>
              <a:rPr lang="ru-RU" sz="2800" b="1" dirty="0">
                <a:solidFill>
                  <a:prstClr val="black"/>
                </a:solidFill>
              </a:rPr>
              <a:t>Численность занятых в МСП, включая ИП</a:t>
            </a:r>
          </a:p>
          <a:p>
            <a:pPr>
              <a:spcBef>
                <a:spcPts val="5250"/>
              </a:spcBef>
              <a:spcAft>
                <a:spcPts val="838"/>
              </a:spcAft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8201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85452" y="252461"/>
            <a:ext cx="2597150" cy="121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3762377" y="3463416"/>
            <a:ext cx="184702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3" rIns="91426" bIns="45713" anchor="ctr">
            <a:spAutoFit/>
          </a:bodyPr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4180354"/>
              </p:ext>
            </p:extLst>
          </p:nvPr>
        </p:nvGraphicFramePr>
        <p:xfrm>
          <a:off x="463550" y="1620613"/>
          <a:ext cx="12888914" cy="5233867"/>
        </p:xfrm>
        <a:graphic>
          <a:graphicData uri="http://schemas.openxmlformats.org/drawingml/2006/table">
            <a:tbl>
              <a:tblPr/>
              <a:tblGrid>
                <a:gridCol w="688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393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818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Цель, целевой показатель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5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2023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/>
                        </a:rPr>
                        <a:t>2024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6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200" dirty="0">
                          <a:effectLst/>
                          <a:latin typeface="Calibri"/>
                          <a:ea typeface="Arial Unicode MS"/>
                        </a:rPr>
                        <a:t>Численность занятых в сфере малого и среднего предпринимательства, включая индивидуальных предпринимателей, 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Arial Unicode MS"/>
                        </a:rPr>
                        <a:t>млн. человек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19,2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19,6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20,5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21,6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22,9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За  6 лет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+ 5, 8 млн. занятых</a:t>
                      </a:r>
                      <a:r>
                        <a:rPr lang="ru-RU" sz="28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</a:t>
                      </a:r>
                      <a:r>
                        <a:rPr lang="ru-RU" sz="28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+ 30 %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9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ЛО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200" dirty="0">
                          <a:effectLst/>
                          <a:latin typeface="Calibri"/>
                          <a:ea typeface="Arial Unicode MS"/>
                        </a:rPr>
                        <a:t>Численность занятых в сфере малого и среднего предпринимательства, включая индивидуальных предпринимателей, 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Arial Unicode MS"/>
                        </a:rPr>
                        <a:t>тыс. человек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19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6,4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 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203,0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211,0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220,0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227,0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234,0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ЛО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За  6 лет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+ 37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28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занятых </a:t>
                      </a:r>
                      <a:r>
                        <a:rPr lang="ru-RU" sz="28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</a:t>
                      </a:r>
                      <a:r>
                        <a:rPr lang="ru-RU" sz="2800" b="1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060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8" y="746129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9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0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8526980" y="3079197"/>
            <a:ext cx="442436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4753">
              <a:lnSpc>
                <a:spcPts val="2038"/>
              </a:lnSpc>
              <a:spcAft>
                <a:spcPts val="10498"/>
              </a:spcAft>
            </a:pPr>
            <a:endParaRPr lang="ru-RU" sz="170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8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4"/>
              </a:lnSpc>
              <a:spcBef>
                <a:spcPts val="10498"/>
              </a:spcBef>
            </a:pPr>
            <a:endParaRPr lang="ru-RU" sz="10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2"/>
            <a:ext cx="13033376" cy="1440161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>
                <a:solidFill>
                  <a:srgbClr val="FF0000"/>
                </a:solidFill>
                <a:latin typeface="Calibri"/>
              </a:rPr>
              <a:t>МЕХАНИЗМ РЕАЛИЗАЦИИ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>
                <a:solidFill>
                  <a:srgbClr val="FF0000"/>
                </a:solidFill>
                <a:latin typeface="Calibri"/>
              </a:rPr>
              <a:t>В ЛЕНИНГРАДСКОЙ ОБЛАСТИ</a:t>
            </a:r>
            <a:endParaRPr lang="ru-RU" sz="4000" b="1" spc="-50" dirty="0">
              <a:solidFill>
                <a:srgbClr val="E04E39"/>
              </a:solidFill>
              <a:latin typeface="Calibri"/>
            </a:endParaRPr>
          </a:p>
        </p:txBody>
      </p:sp>
      <p:pic>
        <p:nvPicPr>
          <p:cNvPr id="8201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8380" y="252461"/>
            <a:ext cx="4414694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3814763" y="3463416"/>
            <a:ext cx="184702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6" tIns="45713" rIns="91426" bIns="45713" anchor="ctr">
            <a:spAutoFit/>
          </a:bodyPr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2" name="Прямоугольник 6"/>
          <p:cNvSpPr>
            <a:spLocks noChangeArrowheads="1"/>
          </p:cNvSpPr>
          <p:nvPr/>
        </p:nvSpPr>
        <p:spPr bwMode="auto">
          <a:xfrm>
            <a:off x="1293519" y="3031892"/>
            <a:ext cx="10443562" cy="431524"/>
          </a:xfrm>
          <a:prstGeom prst="rect">
            <a:avLst/>
          </a:prstGeom>
          <a:solidFill>
            <a:schemeClr val="bg1"/>
          </a:solidFill>
          <a:ln w="22225" cmpd="sng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437"/>
              </a:lnSpc>
            </a:pPr>
            <a:r>
              <a:rPr lang="ru-RU" sz="3600" dirty="0">
                <a:latin typeface="Calibri" pitchFamily="34" charset="0"/>
              </a:rPr>
              <a:t>Стратегия развития МСП в ЛО</a:t>
            </a:r>
            <a:endParaRPr lang="ru-RU" sz="3600" dirty="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34" name="Прямоугольник 6"/>
          <p:cNvSpPr>
            <a:spLocks noChangeArrowheads="1"/>
          </p:cNvSpPr>
          <p:nvPr/>
        </p:nvSpPr>
        <p:spPr bwMode="auto">
          <a:xfrm>
            <a:off x="6879786" y="6301134"/>
            <a:ext cx="2265007" cy="648072"/>
          </a:xfrm>
          <a:prstGeom prst="rect">
            <a:avLst/>
          </a:prstGeom>
          <a:solidFill>
            <a:schemeClr val="bg1"/>
          </a:solidFill>
          <a:ln w="22225" cmpd="sng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437"/>
              </a:lnSpc>
            </a:pPr>
            <a:endParaRPr lang="ru-RU" sz="500" dirty="0">
              <a:latin typeface="Calibri" pitchFamily="34" charset="0"/>
            </a:endParaRPr>
          </a:p>
          <a:p>
            <a:pPr>
              <a:lnSpc>
                <a:spcPts val="1437"/>
              </a:lnSpc>
            </a:pPr>
            <a:endParaRPr lang="ru-RU" sz="3600" dirty="0">
              <a:latin typeface="Calibri" pitchFamily="34" charset="0"/>
            </a:endParaRPr>
          </a:p>
          <a:p>
            <a:pPr>
              <a:lnSpc>
                <a:spcPts val="1437"/>
              </a:lnSpc>
            </a:pPr>
            <a:r>
              <a:rPr lang="ru-RU" sz="3600" dirty="0">
                <a:latin typeface="Calibri" pitchFamily="34" charset="0"/>
              </a:rPr>
              <a:t>Рейтинг 47</a:t>
            </a:r>
            <a:endParaRPr lang="ru-RU" sz="3600" dirty="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36" name="Прямоугольник 6"/>
          <p:cNvSpPr>
            <a:spLocks noChangeArrowheads="1"/>
          </p:cNvSpPr>
          <p:nvPr/>
        </p:nvSpPr>
        <p:spPr bwMode="auto">
          <a:xfrm>
            <a:off x="3386359" y="4140894"/>
            <a:ext cx="9986715" cy="1584176"/>
          </a:xfrm>
          <a:prstGeom prst="rect">
            <a:avLst/>
          </a:prstGeom>
          <a:solidFill>
            <a:schemeClr val="bg1"/>
          </a:solidFill>
          <a:ln w="22225" cmpd="sng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437"/>
              </a:lnSpc>
            </a:pPr>
            <a:endParaRPr lang="ru-RU" sz="500" dirty="0">
              <a:solidFill>
                <a:srgbClr val="231F20"/>
              </a:solidFill>
              <a:latin typeface="Calibri" pitchFamily="34" charset="0"/>
            </a:endParaRPr>
          </a:p>
          <a:p>
            <a:pPr>
              <a:lnSpc>
                <a:spcPts val="1437"/>
              </a:lnSpc>
            </a:pPr>
            <a:endParaRPr lang="ru-RU" sz="500" dirty="0">
              <a:solidFill>
                <a:srgbClr val="231F20"/>
              </a:solidFill>
              <a:latin typeface="Calibri" pitchFamily="34" charset="0"/>
            </a:endParaRPr>
          </a:p>
          <a:p>
            <a:r>
              <a:rPr lang="ru-RU" sz="3600" dirty="0">
                <a:solidFill>
                  <a:srgbClr val="231F20"/>
                </a:solidFill>
                <a:latin typeface="Calibri" pitchFamily="34" charset="0"/>
              </a:rPr>
              <a:t>Муниципальные программы (подпрограммы)</a:t>
            </a:r>
          </a:p>
          <a:p>
            <a:r>
              <a:rPr lang="ru-RU" sz="3600" dirty="0">
                <a:solidFill>
                  <a:srgbClr val="231F20"/>
                </a:solidFill>
                <a:latin typeface="Calibri" pitchFamily="34" charset="0"/>
              </a:rPr>
              <a:t>в сфере МСП  </a:t>
            </a:r>
            <a:endParaRPr lang="ru-RU" sz="3600" dirty="0">
              <a:latin typeface="Calibri" pitchFamily="34" charset="0"/>
            </a:endParaRPr>
          </a:p>
        </p:txBody>
      </p:sp>
      <p:pic>
        <p:nvPicPr>
          <p:cNvPr id="2052" name="Picture 4" descr="https://www.lushome.com/wp-content/uploads/2012/09/unique-modern-wall-clocks-home-accessories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804" y="6044012"/>
            <a:ext cx="1554826" cy="154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углом вверх 1"/>
          <p:cNvSpPr/>
          <p:nvPr/>
        </p:nvSpPr>
        <p:spPr>
          <a:xfrm rot="5400000">
            <a:off x="409741" y="2643338"/>
            <a:ext cx="677216" cy="658909"/>
          </a:xfrm>
          <a:prstGeom prst="bentUpArrow">
            <a:avLst>
              <a:gd name="adj1" fmla="val 8998"/>
              <a:gd name="adj2" fmla="val 25656"/>
              <a:gd name="adj3" fmla="val 1600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6"/>
          <p:cNvSpPr>
            <a:spLocks noChangeArrowheads="1"/>
          </p:cNvSpPr>
          <p:nvPr/>
        </p:nvSpPr>
        <p:spPr bwMode="auto">
          <a:xfrm>
            <a:off x="1976338" y="3853386"/>
            <a:ext cx="10443562" cy="431524"/>
          </a:xfrm>
          <a:prstGeom prst="rect">
            <a:avLst/>
          </a:prstGeom>
          <a:solidFill>
            <a:schemeClr val="bg1"/>
          </a:solidFill>
          <a:ln w="22225" cmpd="sng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1437"/>
              </a:lnSpc>
            </a:pPr>
            <a:r>
              <a:rPr lang="ru-RU" sz="3600" dirty="0">
                <a:latin typeface="Calibri" pitchFamily="34" charset="0"/>
              </a:rPr>
              <a:t>Подпрограмма «Развитие МСП» госпрограммы ЛО</a:t>
            </a:r>
            <a:endParaRPr lang="ru-RU" sz="3600" dirty="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21" name="Стрелка углом вверх 20"/>
          <p:cNvSpPr/>
          <p:nvPr/>
        </p:nvSpPr>
        <p:spPr>
          <a:xfrm rot="5400000">
            <a:off x="2287093" y="4294063"/>
            <a:ext cx="677216" cy="658909"/>
          </a:xfrm>
          <a:prstGeom prst="bentUpArrow">
            <a:avLst>
              <a:gd name="adj1" fmla="val 8998"/>
              <a:gd name="adj2" fmla="val 25656"/>
              <a:gd name="adj3" fmla="val 1600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7670281" y="1471443"/>
            <a:ext cx="504055" cy="8995182"/>
          </a:xfrm>
          <a:prstGeom prst="rightBrace">
            <a:avLst>
              <a:gd name="adj1" fmla="val 82460"/>
              <a:gd name="adj2" fmla="val 50000"/>
            </a:avLst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2830896" y="6949207"/>
            <a:ext cx="10182824" cy="657906"/>
          </a:xfrm>
          <a:prstGeom prst="rect">
            <a:avLst/>
          </a:prstGeom>
          <a:solidFill>
            <a:schemeClr val="bg1"/>
          </a:solidFill>
          <a:ln w="22225" cmpd="sng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437"/>
              </a:lnSpc>
            </a:pPr>
            <a:endParaRPr lang="ru-RU" sz="500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lnSpc>
                <a:spcPts val="1437"/>
              </a:lnSpc>
            </a:pPr>
            <a:r>
              <a:rPr lang="ru-RU" sz="3600" b="1" dirty="0">
                <a:solidFill>
                  <a:srgbClr val="0070C0"/>
                </a:solidFill>
                <a:latin typeface="Calibri" pitchFamily="34" charset="0"/>
              </a:rPr>
              <a:t>Отчетность: </a:t>
            </a:r>
            <a:r>
              <a:rPr lang="ru-RU" sz="3600" b="1" dirty="0">
                <a:solidFill>
                  <a:srgbClr val="00B050"/>
                </a:solidFill>
                <a:latin typeface="Calibri" pitchFamily="34" charset="0"/>
              </a:rPr>
              <a:t>ежегодно </a:t>
            </a:r>
          </a:p>
        </p:txBody>
      </p: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429423" y="2268686"/>
            <a:ext cx="10443562" cy="431524"/>
          </a:xfrm>
          <a:prstGeom prst="rect">
            <a:avLst/>
          </a:prstGeom>
          <a:solidFill>
            <a:schemeClr val="bg1"/>
          </a:solidFill>
          <a:ln w="22225" cmpd="sng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437"/>
              </a:lnSpc>
            </a:pPr>
            <a:r>
              <a:rPr lang="ru-RU" sz="3600" dirty="0">
                <a:latin typeface="Calibri" pitchFamily="34" charset="0"/>
              </a:rPr>
              <a:t>Региональные проекты</a:t>
            </a:r>
            <a:endParaRPr lang="ru-RU" sz="3600" dirty="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26" name="Стрелка углом вверх 25"/>
          <p:cNvSpPr/>
          <p:nvPr/>
        </p:nvSpPr>
        <p:spPr>
          <a:xfrm rot="5400000">
            <a:off x="1389694" y="3387451"/>
            <a:ext cx="677216" cy="658909"/>
          </a:xfrm>
          <a:prstGeom prst="bentUpArrow">
            <a:avLst>
              <a:gd name="adj1" fmla="val 8998"/>
              <a:gd name="adj2" fmla="val 25656"/>
              <a:gd name="adj3" fmla="val 1600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630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6813" y="237591"/>
            <a:ext cx="13055127" cy="886777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ЧИСЛЕННОСТЬ ЗАНЯТЫХ В СЕКТОРЕ МСП, </a:t>
            </a:r>
          </a:p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ВКЛЮЧАЯ ИП,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</a:rPr>
              <a:t>ТЫС. ЧЕЛОВЕК</a:t>
            </a:r>
            <a:endParaRPr lang="ru-RU" sz="2400" b="1" spc="-50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3" name="Прямая соединительная линия 2">
            <a:extLst/>
          </p:cNvPr>
          <p:cNvCxnSpPr/>
          <p:nvPr/>
        </p:nvCxnSpPr>
        <p:spPr>
          <a:xfrm>
            <a:off x="619925" y="1262883"/>
            <a:ext cx="123889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3"/>
          <a:srcRect r="9087"/>
          <a:stretch>
            <a:fillRect/>
          </a:stretch>
        </p:blipFill>
        <p:spPr bwMode="auto">
          <a:xfrm>
            <a:off x="10503075" y="-273506"/>
            <a:ext cx="3125746" cy="173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7811814"/>
              </p:ext>
            </p:extLst>
          </p:nvPr>
        </p:nvGraphicFramePr>
        <p:xfrm>
          <a:off x="359817" y="1449553"/>
          <a:ext cx="13032124" cy="6302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00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0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09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09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509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509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509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086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2018 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2019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2023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2024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Бокситогорский</a:t>
                      </a:r>
                      <a:r>
                        <a:rPr lang="ru-RU" sz="1600" dirty="0">
                          <a:effectLst/>
                        </a:rPr>
                        <a:t>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Волосовский</a:t>
                      </a:r>
                      <a:r>
                        <a:rPr lang="ru-RU" sz="1600" dirty="0">
                          <a:effectLst/>
                        </a:rPr>
                        <a:t>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56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FFFF"/>
                          </a:solidFill>
                          <a:effectLst/>
                        </a:rPr>
                        <a:t>В</a:t>
                      </a:r>
                      <a:r>
                        <a:rPr lang="ru-RU" sz="1600" b="1" dirty="0" err="1">
                          <a:solidFill>
                            <a:srgbClr val="FFFFFF"/>
                          </a:solidFill>
                          <a:effectLst/>
                        </a:rPr>
                        <a:t>олховский</a:t>
                      </a: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71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</a:rPr>
                        <a:t>Всеволожский МР</a:t>
                      </a:r>
                      <a:endParaRPr lang="ru-RU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37,4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38,4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39,0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42,3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43,6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45,0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Выборгский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22,9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24,4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24,8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25,7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26,9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27,7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28,6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6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Гатчинский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Кингисеппский</a:t>
                      </a:r>
                      <a:r>
                        <a:rPr lang="ru-RU" sz="1600" dirty="0">
                          <a:effectLst/>
                        </a:rPr>
                        <a:t>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Киришский</a:t>
                      </a:r>
                      <a:r>
                        <a:rPr lang="ru-RU" sz="1600" dirty="0">
                          <a:effectLst/>
                        </a:rPr>
                        <a:t>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Кировский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FFFFFF"/>
                          </a:solidFill>
                          <a:effectLst/>
                        </a:rPr>
                        <a:t>Лодейнопольский</a:t>
                      </a:r>
                      <a:r>
                        <a:rPr lang="ru-RU" sz="15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5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Ломоносовский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10,1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10,8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10,9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11,4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12,2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188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FFFF"/>
                          </a:solidFill>
                          <a:effectLst/>
                        </a:rPr>
                        <a:t>Лужский</a:t>
                      </a: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9,1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err="1">
                          <a:solidFill>
                            <a:srgbClr val="FFFFFF"/>
                          </a:solidFill>
                          <a:effectLst/>
                        </a:rPr>
                        <a:t>Подпорожский</a:t>
                      </a:r>
                      <a:r>
                        <a:rPr lang="ru-RU" sz="1700" b="1" dirty="0">
                          <a:solidFill>
                            <a:srgbClr val="FFFFFF"/>
                          </a:solidFill>
                          <a:effectLst/>
                        </a:rPr>
                        <a:t> МР</a:t>
                      </a:r>
                      <a:endParaRPr lang="ru-RU" sz="17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</a:rPr>
                        <a:t>Приозерский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9,0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9,3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B050"/>
                          </a:solidFill>
                          <a:effectLst/>
                        </a:rPr>
                        <a:t>Сланцевский</a:t>
                      </a:r>
                      <a:r>
                        <a:rPr lang="ru-RU" sz="1600" dirty="0">
                          <a:solidFill>
                            <a:srgbClr val="00B050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3,9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4,1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4,2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4,4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4,6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4,7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4,8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Тихвинский МР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9,0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9,3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9,6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Тосненский</a:t>
                      </a:r>
                      <a:r>
                        <a:rPr lang="ru-RU" sz="1600" dirty="0">
                          <a:effectLst/>
                        </a:rPr>
                        <a:t>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18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FFFF"/>
                          </a:solidFill>
                          <a:effectLst/>
                        </a:rPr>
                        <a:t>Сосновоборский</a:t>
                      </a: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</a:rPr>
                        <a:t> ГО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5793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</a:rPr>
                        <a:t>Ленинградская область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197,0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200,0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203,0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211,0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220,0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227,0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234,0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3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5939" y="180455"/>
            <a:ext cx="12312968" cy="1080120"/>
          </a:xfrm>
          <a:solidFill>
            <a:schemeClr val="bg1"/>
          </a:solidFill>
        </p:spPr>
        <p:txBody>
          <a:bodyPr/>
          <a:lstStyle/>
          <a:p>
            <a:pPr lvl="0" algn="l" eaLnBrk="1" hangingPunct="1"/>
            <a:r>
              <a:rPr lang="ru-RU" sz="3600" b="1" kern="1200" dirty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  <a:t>КОЛИЧЕСТВО СУБЪЕКТОВ МСП</a:t>
            </a:r>
            <a:br>
              <a:rPr lang="ru-RU" sz="3600" b="1" kern="1200" dirty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ru-RU" sz="3600" b="1" kern="1200" dirty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ru-RU" sz="3600" b="1" kern="1200" dirty="0" err="1" smtClean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  <a:t>Сланцевский</a:t>
            </a:r>
            <a:r>
              <a:rPr lang="ru-RU" sz="3600" b="1" kern="1200" dirty="0" smtClean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  <a:t>   </a:t>
            </a:r>
            <a:r>
              <a:rPr lang="ru-RU" sz="3600" b="1" kern="1200" dirty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  <a:t>район  Ленинградской области  </a:t>
            </a:r>
            <a:br>
              <a:rPr lang="ru-RU" sz="3600" b="1" kern="1200" dirty="0">
                <a:solidFill>
                  <a:srgbClr val="E04E39"/>
                </a:solidFill>
                <a:latin typeface="Calibri" pitchFamily="34" charset="0"/>
                <a:ea typeface="+mn-ea"/>
                <a:cs typeface="Arial" charset="0"/>
              </a:rPr>
            </a:br>
            <a:endParaRPr lang="ru-RU" sz="3600" dirty="0">
              <a:solidFill>
                <a:srgbClr val="E04E39"/>
              </a:solidFill>
            </a:endParaRPr>
          </a:p>
        </p:txBody>
      </p:sp>
      <p:pic>
        <p:nvPicPr>
          <p:cNvPr id="3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9776688" y="-467618"/>
            <a:ext cx="3125746" cy="173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>
            <a:extLst/>
          </p:cNvPr>
          <p:cNvCxnSpPr/>
          <p:nvPr/>
        </p:nvCxnSpPr>
        <p:spPr>
          <a:xfrm>
            <a:off x="666750" y="1404590"/>
            <a:ext cx="1238897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7791824"/>
              </p:ext>
            </p:extLst>
          </p:nvPr>
        </p:nvGraphicFramePr>
        <p:xfrm>
          <a:off x="647849" y="1581825"/>
          <a:ext cx="12407874" cy="5223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867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9757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2016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2017 </a:t>
                      </a:r>
                      <a:r>
                        <a:rPr lang="ru-RU" sz="2600" dirty="0">
                          <a:effectLst/>
                        </a:rPr>
                        <a:t>год</a:t>
                      </a:r>
                      <a:endParaRPr lang="ru-RU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2018 год</a:t>
                      </a:r>
                      <a:endParaRPr lang="ru-RU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effectLst/>
                        </a:rPr>
                        <a:t>На 10.10</a:t>
                      </a:r>
                      <a:endParaRPr lang="ru-RU" sz="26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2019 года</a:t>
                      </a:r>
                      <a:endParaRPr lang="ru-RU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526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СЛАНЦЕВСКИЙ</a:t>
                      </a:r>
                      <a:endParaRPr lang="ru-RU" sz="2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676</a:t>
                      </a:r>
                      <a:endParaRPr lang="ru-RU" sz="3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B050"/>
                          </a:solidFill>
                          <a:effectLst/>
                        </a:rPr>
                        <a:t>814</a:t>
                      </a:r>
                      <a:endParaRPr lang="ru-RU" sz="3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990</a:t>
                      </a:r>
                      <a:endParaRPr lang="ru-RU" sz="3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</a:t>
                      </a:r>
                      <a:endParaRPr lang="ru-RU" sz="3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052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ПРИРОСТ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+138</a:t>
                      </a:r>
                      <a:endParaRPr lang="ru-RU" sz="3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3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3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0,4%</a:t>
                      </a:r>
                      <a:endParaRPr lang="ru-RU" sz="3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+176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+ 21,6%</a:t>
                      </a:r>
                      <a:endParaRPr lang="ru-RU" sz="36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+281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sz="3600" b="1" dirty="0">
                          <a:solidFill>
                            <a:srgbClr val="00B050"/>
                          </a:solidFill>
                        </a:rPr>
                        <a:t>   </a:t>
                      </a:r>
                      <a:r>
                        <a:rPr lang="ru-RU" sz="36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3600" b="1" dirty="0">
                          <a:solidFill>
                            <a:srgbClr val="00B050"/>
                          </a:solidFill>
                        </a:rPr>
                        <a:t>+ </a:t>
                      </a:r>
                      <a:r>
                        <a:rPr lang="ru-RU" sz="3600" b="1" dirty="0" smtClean="0">
                          <a:solidFill>
                            <a:srgbClr val="00B050"/>
                          </a:solidFill>
                        </a:rPr>
                        <a:t>28,3%</a:t>
                      </a:r>
                      <a:endParaRPr lang="ru-RU" sz="36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9" name="Picture 5" descr="https://tamtam-download.ru/wp-content/uploads/2017/08/tamtam-registraciy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3460" y="5581054"/>
            <a:ext cx="208212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7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090" y="252461"/>
            <a:ext cx="13033376" cy="744492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5250"/>
              </a:spcBef>
              <a:spcAft>
                <a:spcPts val="838"/>
              </a:spcAft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  <a:cs typeface="+mn-cs"/>
            </a:endParaRPr>
          </a:p>
          <a:p>
            <a:r>
              <a:rPr lang="ru-RU" sz="3600" b="1" spc="-50" dirty="0">
                <a:solidFill>
                  <a:srgbClr val="FF0000"/>
                </a:solidFill>
                <a:latin typeface="Calibri"/>
              </a:rPr>
              <a:t>ПРОЕКТ «УЛУЧШЕНИЕ УСЛОВИЙ»</a:t>
            </a:r>
          </a:p>
          <a:p>
            <a:pPr lvl="0"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 rotWithShape="1">
          <a:blip r:embed="rId3"/>
          <a:srcRect l="30918"/>
          <a:stretch/>
        </p:blipFill>
        <p:spPr bwMode="auto">
          <a:xfrm>
            <a:off x="11388436" y="252461"/>
            <a:ext cx="1794166" cy="74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2" y="1079488"/>
            <a:ext cx="7205138" cy="604250"/>
          </a:xfrm>
          <a:prstGeom prst="rect">
            <a:avLst/>
          </a:prstGeom>
          <a:noFill/>
        </p:spPr>
        <p:txBody>
          <a:bodyPr wrap="square" lIns="110725" tIns="55363" rIns="110725" bIns="55363" rtlCol="0">
            <a:spAutoFit/>
          </a:bodyPr>
          <a:lstStyle/>
          <a:p>
            <a:pPr algn="ctr"/>
            <a:r>
              <a:rPr lang="ru-RU" sz="3200" b="1" spc="-50" dirty="0">
                <a:solidFill>
                  <a:srgbClr val="00B050"/>
                </a:solidFill>
                <a:latin typeface="Calibri"/>
              </a:rPr>
              <a:t>МЕРОПРИЯТИЯ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509636" y="1321538"/>
            <a:ext cx="123878" cy="6229151"/>
            <a:chOff x="3952706" y="694664"/>
            <a:chExt cx="73352" cy="3785392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3952706" y="694664"/>
              <a:ext cx="73352" cy="1961399"/>
              <a:chOff x="5270275" y="217864"/>
              <a:chExt cx="97802" cy="2615198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270275" y="217864"/>
                <a:ext cx="0" cy="2435502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270275" y="2648064"/>
                <a:ext cx="97801" cy="97801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H="1">
                <a:off x="5270275" y="2735261"/>
                <a:ext cx="97802" cy="97801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953528" y="2653430"/>
              <a:ext cx="0" cy="182662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8026213" y="1079487"/>
            <a:ext cx="5563560" cy="604250"/>
          </a:xfrm>
          <a:prstGeom prst="rect">
            <a:avLst/>
          </a:prstGeom>
          <a:noFill/>
        </p:spPr>
        <p:txBody>
          <a:bodyPr wrap="square" lIns="110725" tIns="55363" rIns="110725" bIns="55363" rtlCol="0">
            <a:spAutoFit/>
          </a:bodyPr>
          <a:lstStyle/>
          <a:p>
            <a:pPr algn="ctr"/>
            <a:r>
              <a:rPr lang="ru-RU" sz="3200" b="1" spc="-50" dirty="0">
                <a:solidFill>
                  <a:srgbClr val="00B050"/>
                </a:solidFill>
                <a:latin typeface="Calibri"/>
              </a:rPr>
              <a:t>РЕЗУЛЬТАТЫ к 2024 г.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-223" y="1764630"/>
            <a:ext cx="7205362" cy="1484551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Расширение доступа субъектов МСП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к предоставляемому на льготных условиях имуществу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-223" y="3420814"/>
            <a:ext cx="7205362" cy="1545573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Обеспечение соответствия организации нестационарной и мобильной торговли установленным правилам и общим принципам 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-223" y="5123587"/>
            <a:ext cx="7205362" cy="2185659"/>
          </a:xfrm>
          <a:prstGeom prst="homePlate">
            <a:avLst>
              <a:gd name="adj" fmla="val 35330"/>
            </a:avLst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Информирование субъектов МСП / граждан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об изменениях налогового законодательства,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в том числе о специальном налоговом режиме для </a:t>
            </a:r>
            <a:r>
              <a:rPr lang="ru-RU" sz="2400" dirty="0" err="1">
                <a:solidFill>
                  <a:prstClr val="black"/>
                </a:solidFill>
              </a:rPr>
              <a:t>самозанятых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03912" y="1764630"/>
            <a:ext cx="5563560" cy="1452405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1 610 объектов включено в реестры государственного и муниципального имущества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002437" y="3420814"/>
            <a:ext cx="5563560" cy="1491000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в 100% муниципальных районах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и городском округе обеспечено соответствие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992665" y="5123586"/>
            <a:ext cx="5563560" cy="2185659"/>
          </a:xfrm>
          <a:prstGeom prst="rect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717" tIns="55358" rIns="110717" bIns="55358"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5% от общего количества 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</a:rPr>
              <a:t>субъектов МСП / </a:t>
            </a:r>
          </a:p>
          <a:p>
            <a:pPr algn="ctr"/>
            <a:r>
              <a:rPr lang="ru-RU" sz="2400" dirty="0" err="1">
                <a:solidFill>
                  <a:prstClr val="black"/>
                </a:solidFill>
              </a:rPr>
              <a:t>самозанятых</a:t>
            </a:r>
            <a:r>
              <a:rPr lang="ru-RU" sz="2400" dirty="0">
                <a:solidFill>
                  <a:prstClr val="black"/>
                </a:solidFill>
              </a:rPr>
              <a:t> граждан (с 2020 г.) проинформировано ежегодно</a:t>
            </a:r>
          </a:p>
        </p:txBody>
      </p:sp>
    </p:spTree>
    <p:extLst>
      <p:ext uri="{BB962C8B-B14F-4D97-AF65-F5344CB8AC3E}">
        <p14:creationId xmlns:p14="http://schemas.microsoft.com/office/powerpoint/2010/main" xmlns="" val="1213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305" y="396478"/>
            <a:ext cx="13537504" cy="643803"/>
          </a:xfrm>
          <a:solidFill>
            <a:srgbClr val="F5F1EA"/>
          </a:solidFill>
        </p:spPr>
        <p:txBody>
          <a:bodyPr>
            <a:noAutofit/>
          </a:bodyPr>
          <a:lstStyle/>
          <a:p>
            <a:pPr algn="l"/>
            <a:r>
              <a:rPr lang="ru-RU" sz="3600" b="1" kern="1200" spc="-5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РАЗМЕСТИЛ РЕЕСТРЫ МУНИЦИПАЛЬНОГО ИМУЩЕСТВА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4990" y="1188566"/>
            <a:ext cx="8280920" cy="604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Сланцевский</a:t>
            </a:r>
            <a:r>
              <a:rPr lang="ru-RU" sz="4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ru-RU" sz="4800" b="1" dirty="0">
                <a:solidFill>
                  <a:schemeClr val="bg1"/>
                </a:solidFill>
                <a:latin typeface="Arial" charset="0"/>
                <a:cs typeface="Arial" charset="0"/>
              </a:rPr>
              <a:t>район</a:t>
            </a:r>
          </a:p>
          <a:p>
            <a:pPr lvl="0" algn="ctr"/>
            <a:r>
              <a:rPr lang="ru-RU" sz="4800" b="1" dirty="0">
                <a:solidFill>
                  <a:schemeClr val="bg1"/>
                </a:solidFill>
                <a:latin typeface="Arial" charset="0"/>
                <a:cs typeface="Arial" charset="0"/>
              </a:rPr>
              <a:t>Ленинградской области</a:t>
            </a:r>
          </a:p>
          <a:p>
            <a:pPr lvl="0" algn="ctr"/>
            <a:endParaRPr lang="ru-RU" sz="4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0" algn="ctr"/>
            <a:endParaRPr lang="ru-RU" sz="4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0" algn="ctr"/>
            <a:endParaRPr lang="ru-RU" sz="4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0" algn="ctr"/>
            <a:r>
              <a:rPr lang="ru-RU" sz="48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029" name="Picture 5" descr="https://tamtam-download.ru/wp-content/uploads/2017/08/tamtam-registraci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793" y="1482705"/>
            <a:ext cx="4918174" cy="491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18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1616</Words>
  <Application>Microsoft Office PowerPoint</Application>
  <PresentationFormat>Произвольный</PresentationFormat>
  <Paragraphs>796</Paragraphs>
  <Slides>19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Office Theme</vt:lpstr>
      <vt:lpstr>1_Тема Office</vt:lpstr>
      <vt:lpstr>2_Тема Office</vt:lpstr>
      <vt:lpstr>3_Тема Office</vt:lpstr>
      <vt:lpstr>2_Office Theme</vt:lpstr>
      <vt:lpstr>1_Office Theme</vt:lpstr>
      <vt:lpstr>3_Office Theme</vt:lpstr>
      <vt:lpstr>4_Office Theme</vt:lpstr>
      <vt:lpstr>5_Office Theme</vt:lpstr>
      <vt:lpstr>6_Office Theme</vt:lpstr>
      <vt:lpstr>Об участии органов местного самоуправления  Ленинградской области в реализации региональной составляющей национального проекта «МСП и поддержка индивидуальной предпринимательской инициативы»   Толмачева Анастасия Евгеньевна,  заместитель председателя комитета по развитию малого, среднего бизнеса                                                               и потребительского рынка Ленинградской области    14 октября   2019 года</vt:lpstr>
      <vt:lpstr>Слайд 2</vt:lpstr>
      <vt:lpstr>Слайд 3</vt:lpstr>
      <vt:lpstr>Слайд 4</vt:lpstr>
      <vt:lpstr>Слайд 5</vt:lpstr>
      <vt:lpstr>Слайд 6</vt:lpstr>
      <vt:lpstr>КОЛИЧЕСТВО СУБЪЕКТОВ МСП  Сланцевский   район  Ленинградской области   </vt:lpstr>
      <vt:lpstr>Слайд 8</vt:lpstr>
      <vt:lpstr>РАЗМЕСТИЛ РЕЕСТРЫ МУНИЦИПАЛЬНОГО ИМУЩЕСТВА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econ159</cp:lastModifiedBy>
  <cp:revision>381</cp:revision>
  <cp:lastPrinted>2019-09-05T12:48:17Z</cp:lastPrinted>
  <dcterms:modified xsi:type="dcterms:W3CDTF">2019-10-14T08:01:41Z</dcterms:modified>
</cp:coreProperties>
</file>